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  <p:sldMasterId id="2147483992" r:id="rId2"/>
    <p:sldMasterId id="2147484013" r:id="rId3"/>
  </p:sldMasterIdLst>
  <p:notesMasterIdLst>
    <p:notesMasterId r:id="rId46"/>
  </p:notesMasterIdLst>
  <p:handoutMasterIdLst>
    <p:handoutMasterId r:id="rId47"/>
  </p:handoutMasterIdLst>
  <p:sldIdLst>
    <p:sldId id="576" r:id="rId4"/>
    <p:sldId id="818" r:id="rId5"/>
    <p:sldId id="830" r:id="rId6"/>
    <p:sldId id="827" r:id="rId7"/>
    <p:sldId id="821" r:id="rId8"/>
    <p:sldId id="824" r:id="rId9"/>
    <p:sldId id="825" r:id="rId10"/>
    <p:sldId id="831" r:id="rId11"/>
    <p:sldId id="822" r:id="rId12"/>
    <p:sldId id="833" r:id="rId13"/>
    <p:sldId id="803" r:id="rId14"/>
    <p:sldId id="823" r:id="rId15"/>
    <p:sldId id="832" r:id="rId16"/>
    <p:sldId id="837" r:id="rId17"/>
    <p:sldId id="836" r:id="rId18"/>
    <p:sldId id="839" r:id="rId19"/>
    <p:sldId id="840" r:id="rId20"/>
    <p:sldId id="864" r:id="rId21"/>
    <p:sldId id="865" r:id="rId22"/>
    <p:sldId id="863" r:id="rId23"/>
    <p:sldId id="820" r:id="rId24"/>
    <p:sldId id="815" r:id="rId25"/>
    <p:sldId id="846" r:id="rId26"/>
    <p:sldId id="847" r:id="rId27"/>
    <p:sldId id="853" r:id="rId28"/>
    <p:sldId id="854" r:id="rId29"/>
    <p:sldId id="858" r:id="rId30"/>
    <p:sldId id="859" r:id="rId31"/>
    <p:sldId id="856" r:id="rId32"/>
    <p:sldId id="848" r:id="rId33"/>
    <p:sldId id="850" r:id="rId34"/>
    <p:sldId id="851" r:id="rId35"/>
    <p:sldId id="866" r:id="rId36"/>
    <p:sldId id="867" r:id="rId37"/>
    <p:sldId id="819" r:id="rId38"/>
    <p:sldId id="806" r:id="rId39"/>
    <p:sldId id="841" r:id="rId40"/>
    <p:sldId id="843" r:id="rId41"/>
    <p:sldId id="842" r:id="rId42"/>
    <p:sldId id="844" r:id="rId43"/>
    <p:sldId id="868" r:id="rId44"/>
    <p:sldId id="86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217962D-72CE-4BD1-9808-257286F81C2E}">
          <p14:sldIdLst>
            <p14:sldId id="576"/>
            <p14:sldId id="818"/>
            <p14:sldId id="830"/>
            <p14:sldId id="827"/>
            <p14:sldId id="821"/>
            <p14:sldId id="824"/>
            <p14:sldId id="825"/>
            <p14:sldId id="831"/>
            <p14:sldId id="822"/>
            <p14:sldId id="833"/>
            <p14:sldId id="803"/>
            <p14:sldId id="823"/>
            <p14:sldId id="832"/>
            <p14:sldId id="837"/>
            <p14:sldId id="836"/>
            <p14:sldId id="839"/>
            <p14:sldId id="840"/>
            <p14:sldId id="864"/>
            <p14:sldId id="865"/>
            <p14:sldId id="863"/>
            <p14:sldId id="820"/>
            <p14:sldId id="815"/>
            <p14:sldId id="846"/>
            <p14:sldId id="847"/>
            <p14:sldId id="853"/>
            <p14:sldId id="854"/>
            <p14:sldId id="858"/>
            <p14:sldId id="859"/>
            <p14:sldId id="856"/>
            <p14:sldId id="848"/>
            <p14:sldId id="850"/>
            <p14:sldId id="851"/>
            <p14:sldId id="866"/>
            <p14:sldId id="867"/>
            <p14:sldId id="819"/>
            <p14:sldId id="806"/>
            <p14:sldId id="841"/>
            <p14:sldId id="843"/>
            <p14:sldId id="842"/>
            <p14:sldId id="844"/>
            <p14:sldId id="868"/>
            <p14:sldId id="8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A042"/>
    <a:srgbClr val="FFFFFF"/>
    <a:srgbClr val="98246F"/>
    <a:srgbClr val="AE2A7F"/>
    <a:srgbClr val="F16237"/>
    <a:srgbClr val="0094D4"/>
    <a:srgbClr val="BE2856"/>
    <a:srgbClr val="3D3B5F"/>
    <a:srgbClr val="94246C"/>
    <a:srgbClr val="2F2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424" autoAdjust="0"/>
  </p:normalViewPr>
  <p:slideViewPr>
    <p:cSldViewPr>
      <p:cViewPr varScale="1">
        <p:scale>
          <a:sx n="83" d="100"/>
          <a:sy n="83" d="100"/>
        </p:scale>
        <p:origin x="653" y="-16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94"/>
    </p:cViewPr>
  </p:sorterViewPr>
  <p:notesViewPr>
    <p:cSldViewPr>
      <p:cViewPr varScale="1">
        <p:scale>
          <a:sx n="79" d="100"/>
          <a:sy n="79" d="100"/>
        </p:scale>
        <p:origin x="394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2018/11/18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684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2018/11/18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9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0685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Explain: how color on a screen is made by mixing red, green, and blue and how a screen is made up of pixels</a:t>
            </a:r>
          </a:p>
        </p:txBody>
      </p:sp>
    </p:spTree>
    <p:extLst>
      <p:ext uri="{BB962C8B-B14F-4D97-AF65-F5344CB8AC3E}">
        <p14:creationId xmlns:p14="http://schemas.microsoft.com/office/powerpoint/2010/main" val="3608043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1094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Explain: how the values work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RGB values comes in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Hex values comes in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Color names comes in</a:t>
            </a:r>
          </a:p>
          <a:p>
            <a:pPr eaLnBrk="1" hangingPunct="1"/>
            <a:endParaRPr lang="en-US" altLang="zh-TW" sz="2200" smtClean="0">
              <a:latin typeface="Lucida Grande" pitchFamily="-102" charset="0"/>
              <a:cs typeface="Lucida Grande" pitchFamily="-102" charset="0"/>
              <a:sym typeface="Lucida Grande" pitchFamily="-102" charset="0"/>
            </a:endParaRP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Explain: terms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hue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saturation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brightness</a:t>
            </a:r>
          </a:p>
        </p:txBody>
      </p:sp>
    </p:spTree>
    <p:extLst>
      <p:ext uri="{BB962C8B-B14F-4D97-AF65-F5344CB8AC3E}">
        <p14:creationId xmlns:p14="http://schemas.microsoft.com/office/powerpoint/2010/main" val="409081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1299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Explain: contrast is important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Load: low contrast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high contrast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medium contrast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reversed text</a:t>
            </a:r>
          </a:p>
        </p:txBody>
      </p:sp>
    </p:spTree>
    <p:extLst>
      <p:ext uri="{BB962C8B-B14F-4D97-AF65-F5344CB8AC3E}">
        <p14:creationId xmlns:p14="http://schemas.microsoft.com/office/powerpoint/2010/main" val="342492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7" cy="2421464"/>
          </a:xfrm>
        </p:spPr>
        <p:txBody>
          <a:bodyPr anchor="b">
            <a:normAutofit/>
          </a:bodyPr>
          <a:lstStyle>
            <a:lvl1pPr algn="r">
              <a:defRPr sz="36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4"/>
            <a:ext cx="7197727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9" y="5870577"/>
            <a:ext cx="1600200" cy="377825"/>
          </a:xfrm>
        </p:spPr>
        <p:txBody>
          <a:bodyPr/>
          <a:lstStyle/>
          <a:p>
            <a:fld id="{AAFD563C-F84B-48B7-86C3-C43ADEE78063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7"/>
            <a:ext cx="48939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9" y="5870577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92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7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528B-3D11-44D9-A907-8A1941D81E1B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18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4" y="914400"/>
            <a:ext cx="3280975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058D-FACC-4B6F-8C34-958D69DE16F8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89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1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02FA-19A9-49CE-8619-AA189C4A9D74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1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312419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5495-8250-420C-8881-6029D4749383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155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6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994D-2796-4C14-9440-27713A57945C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4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9128-8E69-4D93-BDCA-0D9117B31C81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52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D563C-F84B-48B7-86C3-C43ADEE78063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366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2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D563C-F84B-48B7-86C3-C43ADEE78063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8810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FC65-626C-4028-A749-CCE4D4799E8A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2" y="609602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7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601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6B52-5C66-4776-A255-FDBD064CFE31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308581"/>
            <a:ext cx="10131427" cy="1468800"/>
          </a:xfrm>
        </p:spPr>
        <p:txBody>
          <a:bodyPr anchor="b"/>
          <a:lstStyle>
            <a:lvl1pPr algn="l">
              <a:defRPr sz="3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F652-9E19-4A73-9580-26745B16F33F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29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名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8160907" y="72008"/>
            <a:ext cx="3983765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CSS </a:t>
            </a:r>
            <a:r>
              <a:rPr lang="zh-TW" altLang="en-US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篇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3503712" y="980728"/>
            <a:ext cx="2400267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03712" y="1556792"/>
            <a:ext cx="8448939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3502786" y="2708920"/>
            <a:ext cx="8545876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F16237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73730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ll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576000" y="764704"/>
            <a:ext cx="11088619" cy="5976664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40" y="6237313"/>
            <a:ext cx="1428749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10512491" y="6195947"/>
            <a:ext cx="1424405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141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576000" y="548680"/>
            <a:ext cx="11088619" cy="6192688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40" y="6237313"/>
            <a:ext cx="1428749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10512491" y="6195947"/>
            <a:ext cx="1424405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542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576000" y="908720"/>
            <a:ext cx="1104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40" y="6237313"/>
            <a:ext cx="1428749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10512491" y="6195947"/>
            <a:ext cx="1424405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907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7" cy="2421464"/>
          </a:xfrm>
        </p:spPr>
        <p:txBody>
          <a:bodyPr anchor="b">
            <a:normAutofit/>
          </a:bodyPr>
          <a:lstStyle>
            <a:lvl1pPr algn="r">
              <a:defRPr sz="36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4"/>
            <a:ext cx="7197727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9" y="5870577"/>
            <a:ext cx="1600200" cy="377825"/>
          </a:xfrm>
        </p:spPr>
        <p:txBody>
          <a:bodyPr/>
          <a:lstStyle/>
          <a:p>
            <a:fld id="{7E57F2FA-21B9-4C84-8739-159495A97844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7"/>
            <a:ext cx="48939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9" y="587057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972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308581"/>
            <a:ext cx="10131427" cy="1468800"/>
          </a:xfrm>
        </p:spPr>
        <p:txBody>
          <a:bodyPr anchor="b"/>
          <a:lstStyle>
            <a:lvl1pPr algn="l">
              <a:defRPr sz="3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5E3E-1D7C-40E5-88AB-3FC279F47D54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59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1270002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6870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9" y="1197064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2" y="1197064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291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04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6" y="449461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AAFD563C-F84B-48B7-86C3-C43ADEE78063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0329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7"/>
            <a:ext cx="1600200" cy="377825"/>
          </a:xfrm>
        </p:spPr>
        <p:txBody>
          <a:bodyPr/>
          <a:lstStyle/>
          <a:p>
            <a:fld id="{3457E56C-4C92-4A51-8406-B6B068C835E3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4" y="6248400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8" y="6248401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1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2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5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9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31"/>
            <a:ext cx="1600200" cy="377825"/>
          </a:xfrm>
        </p:spPr>
        <p:txBody>
          <a:bodyPr/>
          <a:lstStyle/>
          <a:p>
            <a:fld id="{1FF657A7-F8FD-44F5-86FC-E1EA127F88BC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3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5" y="6327776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138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5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4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5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F197-AA70-41CF-B81B-9BAE378C7E50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4686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462D-E891-4A17-A4A6-EF17A05BE01E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485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6ADC-BCAE-4A6D-9541-EA951A3B1066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7428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7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350-6081-4C7D-8582-87248F6BEA23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880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4" y="914400"/>
            <a:ext cx="3280975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6475-1BB4-4BBB-9DA4-81F38AB5AB7E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8954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1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B8CA-3693-441F-957E-6AFBC03F1B52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660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312419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D7B6-3AB1-4FB8-BF8F-AF28F66AA9DE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9519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6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F5E6-C0C9-4AAC-833F-38F16014AC65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00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6" y="449461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AAFD563C-F84B-48B7-86C3-C43ADEE78063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29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4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4217-F60D-4425-BE25-A33C998B7E66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6439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5DC3-3E05-478B-8067-021B598E7240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9826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2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AD71-B854-4FCA-897A-3F49C48365B7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9492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3E8-BD6F-4DF3-87B3-04CBBCA3D093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2" y="609602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76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601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A39A-3200-41DF-81C2-6CB15237BFCB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7164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7" cy="2421464"/>
          </a:xfrm>
        </p:spPr>
        <p:txBody>
          <a:bodyPr anchor="b">
            <a:normAutofit/>
          </a:bodyPr>
          <a:lstStyle>
            <a:lvl1pPr algn="r">
              <a:defRPr sz="36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4"/>
            <a:ext cx="7197727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9" y="5870577"/>
            <a:ext cx="1600200" cy="377825"/>
          </a:xfrm>
        </p:spPr>
        <p:txBody>
          <a:bodyPr/>
          <a:lstStyle/>
          <a:p>
            <a:fld id="{7E57F2FA-21B9-4C84-8739-159495A97844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7"/>
            <a:ext cx="48939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9" y="587057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3" y="5411450"/>
            <a:ext cx="493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66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308581"/>
            <a:ext cx="10131427" cy="1468800"/>
          </a:xfrm>
        </p:spPr>
        <p:txBody>
          <a:bodyPr anchor="b"/>
          <a:lstStyle>
            <a:lvl1pPr algn="l">
              <a:defRPr sz="3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5E3E-1D7C-40E5-88AB-3FC279F47D54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3" y="5411450"/>
            <a:ext cx="493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66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3180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1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3" y="5411450"/>
            <a:ext cx="493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66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91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4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3" y="5411450"/>
            <a:ext cx="493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66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3754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7"/>
            <a:ext cx="1600200" cy="377825"/>
          </a:xfrm>
        </p:spPr>
        <p:txBody>
          <a:bodyPr/>
          <a:lstStyle/>
          <a:p>
            <a:fld id="{3457E56C-4C92-4A51-8406-B6B068C835E3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4" y="6248400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8" y="6248401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1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3" y="5411450"/>
            <a:ext cx="493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66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8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7"/>
            <a:ext cx="1600200" cy="377825"/>
          </a:xfrm>
        </p:spPr>
        <p:txBody>
          <a:bodyPr/>
          <a:lstStyle/>
          <a:p>
            <a:fld id="{AAFD563C-F84B-48B7-86C3-C43ADEE78063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4" y="6248400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8" y="6248401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1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269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5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9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31"/>
            <a:ext cx="1600200" cy="377825"/>
          </a:xfrm>
        </p:spPr>
        <p:txBody>
          <a:bodyPr/>
          <a:lstStyle/>
          <a:p>
            <a:fld id="{1FF657A7-F8FD-44F5-86FC-E1EA127F88BC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3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5" y="6327776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370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5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4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5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F197-AA70-41CF-B81B-9BAE378C7E50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98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462D-E891-4A17-A4A6-EF17A05BE01E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663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6ADC-BCAE-4A6D-9541-EA951A3B1066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5440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7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350-6081-4C7D-8582-87248F6BEA23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44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4" y="914400"/>
            <a:ext cx="3280975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6475-1BB4-4BBB-9DA4-81F38AB5AB7E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3830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1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B8CA-3693-441F-957E-6AFBC03F1B52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5928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312419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D7B6-3AB1-4FB8-BF8F-AF28F66AA9DE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4267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6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F5E6-C0C9-4AAC-833F-38F16014AC65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536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4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4217-F60D-4425-BE25-A33C998B7E66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72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5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9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31"/>
            <a:ext cx="1600200" cy="377825"/>
          </a:xfrm>
        </p:spPr>
        <p:txBody>
          <a:bodyPr/>
          <a:lstStyle/>
          <a:p>
            <a:fld id="{AAFD563C-F84B-48B7-86C3-C43ADEE78063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31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5" y="6327776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00802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5DC3-3E05-478B-8067-021B598E7240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7308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2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AD71-B854-4FCA-897A-3F49C48365B7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6885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3E8-BD6F-4DF3-87B3-04CBBCA3D093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2" y="609602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366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601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A39A-3200-41DF-81C2-6CB15237BFCB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92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5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4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5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9AF3-418F-4E03-8B37-E761AD15A92B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23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035-8EB0-4B28-B883-67F921A97680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53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3E50E-C81F-476C-B609-7D24F931FEFB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20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2" y="228601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2" y="1781177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FD563C-F84B-48B7-86C3-C43ADEE78063}" type="datetime1">
              <a:rPr lang="en-US" altLang="zh-TW" smtClean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1" y="6248402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2" y="5870577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84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714" r:id="rId20"/>
    <p:sldLayoutId id="2147483672" r:id="rId21"/>
    <p:sldLayoutId id="2147483951" r:id="rId22"/>
    <p:sldLayoutId id="2147483952" r:id="rId23"/>
    <p:sldLayoutId id="2147483953" r:id="rId24"/>
  </p:sldLayoutIdLst>
  <p:transition>
    <p:pull dir="d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2" y="228601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2" y="1781177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79D56-0B4C-4B9B-843A-92A7DA1C3562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1" y="6248402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2" y="5870577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463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  <p:sldLayoutId id="2147484010" r:id="rId18"/>
    <p:sldLayoutId id="2147484011" r:id="rId19"/>
    <p:sldLayoutId id="2147484012" r:id="rId20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2" y="228601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2" y="1781177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79D56-0B4C-4B9B-843A-92A7DA1C3562}" type="datetime1">
              <a:rPr lang="zh-TW" altLang="en-US" smtClean="0"/>
              <a:t>2018/11/18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1" y="6248402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2" y="5870577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74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colors/colors_hsl.asp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smtClean="0"/>
              <a:t>8_</a:t>
            </a:r>
            <a:r>
              <a:rPr lang="zh-TW" altLang="en-US" b="1" dirty="0" smtClean="0"/>
              <a:t>色彩</a:t>
            </a:r>
            <a:r>
              <a:rPr lang="zh-TW" altLang="en-US" dirty="0"/>
              <a:t>、漸</a:t>
            </a:r>
            <a:r>
              <a:rPr lang="zh-TW" altLang="en-US" dirty="0" smtClean="0"/>
              <a:t>層與背景</a:t>
            </a:r>
            <a:endParaRPr lang="zh-TW" altLang="en-US" b="1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色彩屬性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359526"/>
            <a:ext cx="412750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Color ( </a:t>
            </a:r>
            <a:r>
              <a:rPr lang="zh-TW" altLang="en-US" sz="4000" dirty="0"/>
              <a:t>前景色彩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07368" y="1268760"/>
            <a:ext cx="6711654" cy="4195481"/>
          </a:xfrm>
        </p:spPr>
        <p:txBody>
          <a:bodyPr>
            <a:normAutofit/>
          </a:bodyPr>
          <a:lstStyle/>
          <a:p>
            <a:pPr lvl="1"/>
            <a:r>
              <a:rPr lang="zh-TW" altLang="en-US" sz="2400" dirty="0"/>
              <a:t>在</a:t>
            </a:r>
            <a:r>
              <a:rPr lang="en-US" altLang="zh-TW" sz="2400" dirty="0"/>
              <a:t>CSS</a:t>
            </a:r>
            <a:r>
              <a:rPr lang="zh-TW" altLang="en-US" sz="2400" dirty="0"/>
              <a:t>當中指定色彩的方式</a:t>
            </a:r>
            <a:endParaRPr lang="en-US" altLang="zh-TW" sz="2400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248519" y="6483903"/>
            <a:ext cx="1943481" cy="369332"/>
          </a:xfrm>
        </p:spPr>
        <p:txBody>
          <a:bodyPr wrap="none">
            <a:spAutoFit/>
          </a:bodyPr>
          <a:lstStyle/>
          <a:p>
            <a:pPr marL="0" indent="0" defTabSz="914400">
              <a:buNone/>
            </a:pPr>
            <a:r>
              <a:rPr lang="en-US" altLang="zh-TW" sz="1800" dirty="0"/>
              <a:t>sample_Color.html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807" y="2780929"/>
            <a:ext cx="3910670" cy="240945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t="3197" b="3864"/>
          <a:stretch/>
        </p:blipFill>
        <p:spPr>
          <a:xfrm>
            <a:off x="2268074" y="2060848"/>
            <a:ext cx="3600400" cy="40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25128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Background-Color ( </a:t>
            </a:r>
            <a:r>
              <a:rPr lang="zh-TW" altLang="en-US" sz="4000" dirty="0"/>
              <a:t>背景色彩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7448" y="1314576"/>
            <a:ext cx="9577064" cy="427672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CSS</a:t>
            </a:r>
            <a:r>
              <a:rPr lang="zh-TW" altLang="en-US" sz="2400" dirty="0"/>
              <a:t>將每個</a:t>
            </a:r>
            <a:r>
              <a:rPr lang="en-US" altLang="zh-TW" sz="2400" dirty="0"/>
              <a:t>HTML</a:t>
            </a:r>
            <a:r>
              <a:rPr lang="zh-TW" altLang="en-US" sz="2400" dirty="0"/>
              <a:t>元素視為一個獨立的方框</a:t>
            </a:r>
            <a:endParaRPr lang="en-US" altLang="zh-TW" sz="2400" dirty="0"/>
          </a:p>
          <a:p>
            <a:r>
              <a:rPr lang="en-US" altLang="zh-TW" sz="2400" dirty="0"/>
              <a:t>Background-color</a:t>
            </a:r>
            <a:r>
              <a:rPr lang="zh-TW" altLang="en-US" sz="2400" dirty="0"/>
              <a:t>則定義了該方框的背景顏色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229"/>
          <a:stretch/>
        </p:blipFill>
        <p:spPr>
          <a:xfrm>
            <a:off x="6958288" y="4365104"/>
            <a:ext cx="2933193" cy="19944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844" y="2430658"/>
            <a:ext cx="3259909" cy="41177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12" y="2936092"/>
            <a:ext cx="3940546" cy="12094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967763" y="6488668"/>
            <a:ext cx="2214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sample_BGColor.html</a:t>
            </a:r>
          </a:p>
        </p:txBody>
      </p:sp>
    </p:spTree>
    <p:extLst>
      <p:ext uri="{BB962C8B-B14F-4D97-AF65-F5344CB8AC3E}">
        <p14:creationId xmlns:p14="http://schemas.microsoft.com/office/powerpoint/2010/main" val="325762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2" y="1375576"/>
            <a:ext cx="10131425" cy="427672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不透明度的屬性，可以讓你指定某個元素，和其所有子元素間的不透明程度</a:t>
            </a:r>
            <a:endParaRPr lang="en-US" altLang="zh-TW" sz="2400" dirty="0"/>
          </a:p>
          <a:p>
            <a:r>
              <a:rPr lang="zh-TW" altLang="en-US" sz="2400" dirty="0"/>
              <a:t>其</a:t>
            </a:r>
            <a:r>
              <a:rPr lang="zh-TW" altLang="en-US" sz="2400" dirty="0">
                <a:solidFill>
                  <a:srgbClr val="FFFF00"/>
                </a:solidFill>
              </a:rPr>
              <a:t>數值界在</a:t>
            </a:r>
            <a:r>
              <a:rPr lang="en-US" altLang="zh-TW" sz="2400" dirty="0">
                <a:solidFill>
                  <a:srgbClr val="FFFF00"/>
                </a:solidFill>
              </a:rPr>
              <a:t>0.0 </a:t>
            </a:r>
            <a:r>
              <a:rPr lang="zh-TW" altLang="en-US" sz="2400" dirty="0">
                <a:solidFill>
                  <a:srgbClr val="FFFF00"/>
                </a:solidFill>
              </a:rPr>
              <a:t>至 </a:t>
            </a:r>
            <a:r>
              <a:rPr lang="en-US" altLang="zh-TW" sz="2400" dirty="0">
                <a:solidFill>
                  <a:srgbClr val="FFFF00"/>
                </a:solidFill>
              </a:rPr>
              <a:t>1.0</a:t>
            </a:r>
            <a:r>
              <a:rPr lang="zh-TW" altLang="en-US" sz="2400" dirty="0">
                <a:solidFill>
                  <a:srgbClr val="FFFF00"/>
                </a:solidFill>
              </a:rPr>
              <a:t>之間</a:t>
            </a:r>
            <a:endParaRPr lang="en-US" altLang="zh-TW" sz="2400" dirty="0">
              <a:solidFill>
                <a:srgbClr val="FFFF00"/>
              </a:solidFill>
            </a:endParaRPr>
          </a:p>
          <a:p>
            <a:endParaRPr lang="en-US" altLang="zh-TW" sz="2400" dirty="0" smtClean="0">
              <a:solidFill>
                <a:srgbClr val="FFFF00"/>
              </a:solidFill>
            </a:endParaRPr>
          </a:p>
          <a:p>
            <a:endParaRPr lang="en-US" altLang="zh-TW" sz="2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FFFF00"/>
              </a:solidFill>
            </a:endParaRPr>
          </a:p>
          <a:p>
            <a:endParaRPr lang="en-US" altLang="zh-TW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CSS3</a:t>
            </a: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的色彩定義</a:t>
            </a:r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-</a:t>
            </a: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不透明度</a:t>
            </a:r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(Opacity)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899488" y="2962928"/>
            <a:ext cx="4852026" cy="3562416"/>
            <a:chOff x="899488" y="2962928"/>
            <a:chExt cx="4852026" cy="3562416"/>
          </a:xfrm>
        </p:grpSpPr>
        <p:sp>
          <p:nvSpPr>
            <p:cNvPr id="8" name="矩形 7"/>
            <p:cNvSpPr/>
            <p:nvPr/>
          </p:nvSpPr>
          <p:spPr>
            <a:xfrm>
              <a:off x="899488" y="2962928"/>
              <a:ext cx="4852026" cy="356241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904287" y="3159996"/>
              <a:ext cx="4842428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tx1"/>
                  </a:solidFill>
                  <a:latin typeface="Courier"/>
                </a:rPr>
                <a:t>opacity : </a:t>
              </a:r>
              <a:r>
                <a:rPr lang="en-US" altLang="zh-TW" sz="2000" b="1" dirty="0" smtClean="0">
                  <a:solidFill>
                    <a:schemeClr val="tx1"/>
                  </a:solidFill>
                  <a:latin typeface="Courier"/>
                </a:rPr>
                <a:t>0.85 </a:t>
              </a:r>
              <a:br>
                <a:rPr lang="en-US" altLang="zh-TW" sz="2000" b="1" dirty="0" smtClean="0">
                  <a:solidFill>
                    <a:schemeClr val="tx1"/>
                  </a:solidFill>
                  <a:latin typeface="Courier"/>
                </a:rPr>
              </a:br>
              <a:r>
                <a:rPr lang="en-US" altLang="zh-TW" sz="2000" b="1" dirty="0" smtClean="0">
                  <a:solidFill>
                    <a:schemeClr val="tx1"/>
                  </a:solidFill>
                  <a:latin typeface="Courier"/>
                </a:rPr>
                <a:t> </a:t>
              </a:r>
              <a:r>
                <a:rPr lang="zh-TW" altLang="en-US" sz="2000" b="1" dirty="0" smtClean="0">
                  <a:solidFill>
                    <a:schemeClr val="tx1"/>
                  </a:solidFill>
                  <a:latin typeface="Courier"/>
                </a:rPr>
                <a:t>代表</a:t>
              </a:r>
              <a:r>
                <a:rPr lang="en-US" altLang="zh-TW" sz="2000" b="1" dirty="0" smtClean="0">
                  <a:solidFill>
                    <a:schemeClr val="tx1"/>
                  </a:solidFill>
                  <a:latin typeface="Courier"/>
                </a:rPr>
                <a:t>85% </a:t>
              </a:r>
              <a:r>
                <a:rPr lang="zh-TW" altLang="en-US" sz="2000" b="1" dirty="0">
                  <a:solidFill>
                    <a:schemeClr val="tx1"/>
                  </a:solidFill>
                  <a:latin typeface="Courier"/>
                </a:rPr>
                <a:t>的透明度</a:t>
              </a:r>
              <a:r>
                <a:rPr lang="en-US" altLang="zh-TW" sz="2000" b="1" dirty="0">
                  <a:solidFill>
                    <a:schemeClr val="tx1"/>
                  </a:solidFill>
                  <a:latin typeface="Courier"/>
                </a:rPr>
                <a:t> </a:t>
              </a:r>
              <a:r>
                <a:rPr lang="zh-TW" altLang="en-US" sz="2000" b="1" dirty="0" smtClean="0">
                  <a:solidFill>
                    <a:schemeClr val="tx1"/>
                  </a:solidFill>
                  <a:latin typeface="Courier"/>
                </a:rPr>
                <a:t>，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Courier"/>
                </a:rPr>
                <a:t>較不透明</a:t>
              </a:r>
              <a:endParaRPr lang="en-US" altLang="zh-TW" sz="2000" b="1" dirty="0">
                <a:solidFill>
                  <a:srgbClr val="FFFF00"/>
                </a:solidFill>
                <a:latin typeface="Courier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0911" y="4293096"/>
              <a:ext cx="2089181" cy="1896159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6428982" y="2915325"/>
            <a:ext cx="4968552" cy="3596283"/>
            <a:chOff x="6428982" y="2915325"/>
            <a:chExt cx="4968552" cy="3596283"/>
          </a:xfrm>
        </p:grpSpPr>
        <p:sp>
          <p:nvSpPr>
            <p:cNvPr id="10" name="矩形 9"/>
            <p:cNvSpPr/>
            <p:nvPr/>
          </p:nvSpPr>
          <p:spPr>
            <a:xfrm>
              <a:off x="6428982" y="2915325"/>
              <a:ext cx="4968552" cy="3596283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708068" y="3027193"/>
              <a:ext cx="4410380" cy="70788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tx1"/>
                  </a:solidFill>
                  <a:latin typeface="Courier"/>
                </a:rPr>
                <a:t>opacity : </a:t>
              </a:r>
              <a:r>
                <a:rPr lang="en-US" altLang="zh-TW" sz="2000" b="1" dirty="0" smtClean="0">
                  <a:solidFill>
                    <a:schemeClr val="tx1"/>
                  </a:solidFill>
                  <a:latin typeface="Courier"/>
                </a:rPr>
                <a:t>0.25 </a:t>
              </a:r>
            </a:p>
            <a:p>
              <a:pPr algn="ctr"/>
              <a:r>
                <a:rPr lang="zh-TW" altLang="en-US" sz="2000" b="1" dirty="0" smtClean="0">
                  <a:solidFill>
                    <a:schemeClr val="tx1"/>
                  </a:solidFill>
                  <a:latin typeface="Courier"/>
                </a:rPr>
                <a:t>代表</a:t>
              </a:r>
              <a:r>
                <a:rPr lang="en-US" altLang="zh-TW" sz="2000" b="1" dirty="0" smtClean="0">
                  <a:solidFill>
                    <a:schemeClr val="tx1"/>
                  </a:solidFill>
                  <a:latin typeface="Courier"/>
                </a:rPr>
                <a:t>25</a:t>
              </a:r>
              <a:r>
                <a:rPr lang="en-US" altLang="zh-TW" sz="2000" b="1" dirty="0">
                  <a:solidFill>
                    <a:schemeClr val="tx1"/>
                  </a:solidFill>
                  <a:latin typeface="Courier"/>
                </a:rPr>
                <a:t>% </a:t>
              </a:r>
              <a:r>
                <a:rPr lang="zh-TW" altLang="en-US" sz="2000" b="1" dirty="0">
                  <a:solidFill>
                    <a:schemeClr val="tx1"/>
                  </a:solidFill>
                  <a:latin typeface="Courier"/>
                </a:rPr>
                <a:t>的透明度</a:t>
              </a:r>
              <a:r>
                <a:rPr lang="en-US" altLang="zh-TW" sz="2000" b="1" dirty="0">
                  <a:solidFill>
                    <a:schemeClr val="tx1"/>
                  </a:solidFill>
                  <a:latin typeface="Courier"/>
                </a:rPr>
                <a:t> </a:t>
              </a:r>
              <a:r>
                <a:rPr lang="zh-TW" altLang="en-US" sz="2000" b="1" dirty="0" smtClean="0">
                  <a:solidFill>
                    <a:schemeClr val="tx1"/>
                  </a:solidFill>
                  <a:latin typeface="Courier"/>
                </a:rPr>
                <a:t>，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Courier"/>
                </a:rPr>
                <a:t>較透明</a:t>
              </a:r>
              <a:r>
                <a:rPr lang="zh-TW" altLang="en-US" sz="2000" b="1" dirty="0">
                  <a:solidFill>
                    <a:schemeClr val="tx1"/>
                  </a:solidFill>
                  <a:latin typeface="Courier"/>
                </a:rPr>
                <a:t>。</a:t>
              </a:r>
              <a:endParaRPr lang="en-US" altLang="zh-TW" sz="2000" b="1" dirty="0">
                <a:solidFill>
                  <a:srgbClr val="FFFF00"/>
                </a:solidFill>
                <a:latin typeface="Courier"/>
              </a:endParaRPr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7114" y="4071634"/>
              <a:ext cx="2252289" cy="2145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32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CSS3</a:t>
            </a: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的色彩定義</a:t>
            </a:r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-</a:t>
            </a: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不透明度</a:t>
            </a:r>
            <a:r>
              <a:rPr lang="en-US" altLang="zh-TW" sz="4000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(RGBA)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CSS3</a:t>
            </a:r>
            <a:r>
              <a:rPr lang="zh-TW" altLang="en-US" sz="2400" dirty="0"/>
              <a:t>中也有一組 </a:t>
            </a:r>
            <a:r>
              <a:rPr lang="en-US" altLang="zh-TW" sz="2400" dirty="0"/>
              <a:t>RGBA</a:t>
            </a:r>
            <a:r>
              <a:rPr lang="zh-TW" altLang="en-US" sz="2400" dirty="0"/>
              <a:t>的屬性，可以指定顏色。</a:t>
            </a:r>
            <a:endParaRPr lang="en-US" altLang="zh-TW" sz="2400" dirty="0"/>
          </a:p>
          <a:p>
            <a:r>
              <a:rPr lang="zh-TW" altLang="en-US" sz="2400" dirty="0"/>
              <a:t>與原本的</a:t>
            </a:r>
            <a:r>
              <a:rPr lang="en-US" altLang="zh-TW" sz="2400" dirty="0"/>
              <a:t>RGB</a:t>
            </a:r>
            <a:r>
              <a:rPr lang="zh-TW" altLang="en-US" sz="2400" dirty="0"/>
              <a:t>屬性相同，只是加入第四個屬性值，來定義不透明度，這個值稱作</a:t>
            </a:r>
            <a:r>
              <a:rPr lang="en-US" altLang="zh-TW" sz="2400" dirty="0"/>
              <a:t>Alpha</a:t>
            </a:r>
            <a:r>
              <a:rPr lang="zh-TW" altLang="en-US" sz="2400" dirty="0"/>
              <a:t>值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899488" y="2962928"/>
            <a:ext cx="4852026" cy="3562416"/>
            <a:chOff x="899488" y="2962928"/>
            <a:chExt cx="4852026" cy="3562416"/>
          </a:xfrm>
        </p:grpSpPr>
        <p:sp>
          <p:nvSpPr>
            <p:cNvPr id="6" name="矩形 5"/>
            <p:cNvSpPr/>
            <p:nvPr/>
          </p:nvSpPr>
          <p:spPr>
            <a:xfrm>
              <a:off x="899488" y="2962928"/>
              <a:ext cx="4852026" cy="356241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904287" y="3159996"/>
              <a:ext cx="4842428" cy="677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tx1"/>
                  </a:solidFill>
                </a:rPr>
                <a:t>background-color: </a:t>
              </a:r>
              <a:r>
                <a:rPr lang="en-US" altLang="zh-TW" b="1" dirty="0" err="1">
                  <a:solidFill>
                    <a:schemeClr val="tx1"/>
                  </a:solidFill>
                </a:rPr>
                <a:t>rgba</a:t>
              </a:r>
              <a:r>
                <a:rPr lang="en-US" altLang="zh-TW" b="1" dirty="0">
                  <a:solidFill>
                    <a:schemeClr val="tx1"/>
                  </a:solidFill>
                </a:rPr>
                <a:t>(0, 0, 0, 0.85)</a:t>
              </a:r>
              <a:br>
                <a:rPr lang="en-US" altLang="zh-TW" b="1" dirty="0">
                  <a:solidFill>
                    <a:schemeClr val="tx1"/>
                  </a:solidFill>
                </a:rPr>
              </a:br>
              <a:r>
                <a:rPr lang="en-US" altLang="zh-TW" sz="2000" b="1" dirty="0" smtClean="0">
                  <a:solidFill>
                    <a:schemeClr val="tx1"/>
                  </a:solidFill>
                  <a:latin typeface="Courier"/>
                </a:rPr>
                <a:t> </a:t>
              </a:r>
              <a:r>
                <a:rPr lang="zh-TW" altLang="en-US" sz="2000" b="1" dirty="0" smtClean="0">
                  <a:solidFill>
                    <a:schemeClr val="tx1"/>
                  </a:solidFill>
                  <a:latin typeface="Courier"/>
                </a:rPr>
                <a:t>代表</a:t>
              </a:r>
              <a:r>
                <a:rPr lang="en-US" altLang="zh-TW" sz="2000" b="1" dirty="0" smtClean="0">
                  <a:solidFill>
                    <a:schemeClr val="tx1"/>
                  </a:solidFill>
                  <a:latin typeface="Courier"/>
                </a:rPr>
                <a:t>85% </a:t>
              </a:r>
              <a:r>
                <a:rPr lang="zh-TW" altLang="en-US" sz="2000" b="1" dirty="0">
                  <a:solidFill>
                    <a:schemeClr val="tx1"/>
                  </a:solidFill>
                  <a:latin typeface="Courier"/>
                </a:rPr>
                <a:t>的透明度</a:t>
              </a:r>
              <a:r>
                <a:rPr lang="en-US" altLang="zh-TW" sz="2000" b="1" dirty="0">
                  <a:solidFill>
                    <a:schemeClr val="tx1"/>
                  </a:solidFill>
                  <a:latin typeface="Courier"/>
                </a:rPr>
                <a:t> </a:t>
              </a:r>
              <a:r>
                <a:rPr lang="zh-TW" altLang="en-US" sz="2000" b="1" dirty="0" smtClean="0">
                  <a:solidFill>
                    <a:schemeClr val="tx1"/>
                  </a:solidFill>
                  <a:latin typeface="Courier"/>
                </a:rPr>
                <a:t>，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Courier"/>
                </a:rPr>
                <a:t>較不透明</a:t>
              </a:r>
              <a:endParaRPr lang="en-US" altLang="zh-TW" sz="2000" b="1" dirty="0">
                <a:solidFill>
                  <a:srgbClr val="FFFF00"/>
                </a:solidFill>
                <a:latin typeface="Courier"/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0911" y="4293096"/>
              <a:ext cx="2089181" cy="1896159"/>
            </a:xfrm>
            <a:prstGeom prst="rect">
              <a:avLst/>
            </a:prstGeom>
          </p:spPr>
        </p:pic>
      </p:grpSp>
      <p:grpSp>
        <p:nvGrpSpPr>
          <p:cNvPr id="9" name="群組 8"/>
          <p:cNvGrpSpPr/>
          <p:nvPr/>
        </p:nvGrpSpPr>
        <p:grpSpPr>
          <a:xfrm>
            <a:off x="6428982" y="2915325"/>
            <a:ext cx="4968552" cy="3596283"/>
            <a:chOff x="6428982" y="2915325"/>
            <a:chExt cx="4968552" cy="3596283"/>
          </a:xfrm>
        </p:grpSpPr>
        <p:sp>
          <p:nvSpPr>
            <p:cNvPr id="10" name="矩形 9"/>
            <p:cNvSpPr/>
            <p:nvPr/>
          </p:nvSpPr>
          <p:spPr>
            <a:xfrm>
              <a:off x="6428982" y="2915325"/>
              <a:ext cx="4968552" cy="3596283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708068" y="3027193"/>
              <a:ext cx="4410380" cy="70788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rgbClr val="FFFFFF"/>
                  </a:solidFill>
                </a:rPr>
                <a:t>background-color: </a:t>
              </a:r>
              <a:r>
                <a:rPr lang="en-US" altLang="zh-TW" sz="2000" b="1" dirty="0" err="1">
                  <a:solidFill>
                    <a:srgbClr val="FFFFFF"/>
                  </a:solidFill>
                </a:rPr>
                <a:t>rgba</a:t>
              </a:r>
              <a:r>
                <a:rPr lang="en-US" altLang="zh-TW" sz="2000" b="1" dirty="0">
                  <a:solidFill>
                    <a:srgbClr val="FFFFFF"/>
                  </a:solidFill>
                </a:rPr>
                <a:t>(0, 0, 0, </a:t>
              </a:r>
              <a:r>
                <a:rPr lang="en-US" altLang="zh-TW" sz="2000" b="1" dirty="0" smtClean="0">
                  <a:solidFill>
                    <a:srgbClr val="FFFFFF"/>
                  </a:solidFill>
                </a:rPr>
                <a:t>0.25)</a:t>
              </a:r>
              <a:endParaRPr lang="en-US" altLang="zh-TW" sz="2000" b="1" dirty="0">
                <a:solidFill>
                  <a:srgbClr val="FFFFFF"/>
                </a:solidFill>
              </a:endParaRPr>
            </a:p>
            <a:p>
              <a:pPr algn="ctr"/>
              <a:r>
                <a:rPr lang="zh-TW" altLang="en-US" sz="2000" b="1" dirty="0" smtClean="0">
                  <a:solidFill>
                    <a:schemeClr val="tx1"/>
                  </a:solidFill>
                  <a:latin typeface="Courier"/>
                </a:rPr>
                <a:t>代表</a:t>
              </a:r>
              <a:r>
                <a:rPr lang="en-US" altLang="zh-TW" sz="2000" b="1" dirty="0" smtClean="0">
                  <a:solidFill>
                    <a:schemeClr val="tx1"/>
                  </a:solidFill>
                  <a:latin typeface="Courier"/>
                </a:rPr>
                <a:t>25</a:t>
              </a:r>
              <a:r>
                <a:rPr lang="en-US" altLang="zh-TW" sz="2000" b="1" dirty="0">
                  <a:solidFill>
                    <a:schemeClr val="tx1"/>
                  </a:solidFill>
                  <a:latin typeface="Courier"/>
                </a:rPr>
                <a:t>% </a:t>
              </a:r>
              <a:r>
                <a:rPr lang="zh-TW" altLang="en-US" sz="2000" b="1" dirty="0">
                  <a:solidFill>
                    <a:schemeClr val="tx1"/>
                  </a:solidFill>
                  <a:latin typeface="Courier"/>
                </a:rPr>
                <a:t>的透明度</a:t>
              </a:r>
              <a:r>
                <a:rPr lang="en-US" altLang="zh-TW" sz="2000" b="1" dirty="0">
                  <a:solidFill>
                    <a:schemeClr val="tx1"/>
                  </a:solidFill>
                  <a:latin typeface="Courier"/>
                </a:rPr>
                <a:t> </a:t>
              </a:r>
              <a:r>
                <a:rPr lang="zh-TW" altLang="en-US" sz="2000" b="1" dirty="0" smtClean="0">
                  <a:solidFill>
                    <a:schemeClr val="tx1"/>
                  </a:solidFill>
                  <a:latin typeface="Courier"/>
                </a:rPr>
                <a:t>，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Courier"/>
                </a:rPr>
                <a:t>較透明</a:t>
              </a:r>
              <a:r>
                <a:rPr lang="zh-TW" altLang="en-US" sz="2000" b="1" dirty="0">
                  <a:solidFill>
                    <a:schemeClr val="tx1"/>
                  </a:solidFill>
                  <a:latin typeface="Courier"/>
                </a:rPr>
                <a:t>。</a:t>
              </a:r>
              <a:endParaRPr lang="en-US" altLang="zh-TW" sz="2000" b="1" dirty="0">
                <a:solidFill>
                  <a:srgbClr val="FFFF00"/>
                </a:solidFill>
                <a:latin typeface="Courier"/>
              </a:endParaRPr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9970" y="4158166"/>
              <a:ext cx="2053302" cy="1955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9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CSS3</a:t>
            </a: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的色彩定義</a:t>
            </a:r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-</a:t>
            </a: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不透明度</a:t>
            </a:r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(</a:t>
            </a:r>
            <a:r>
              <a:rPr lang="en-US" altLang="zh-TW" sz="4000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Opacity/RGBA)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7" y="1075269"/>
            <a:ext cx="4020761" cy="348213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4835495"/>
            <a:ext cx="7458075" cy="18859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447928" y="4835495"/>
            <a:ext cx="3384376" cy="1833865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431704" y="2852936"/>
            <a:ext cx="3672408" cy="1617841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467708" y="1120122"/>
            <a:ext cx="3672408" cy="1617841"/>
          </a:xfrm>
          <a:prstGeom prst="rect">
            <a:avLst/>
          </a:prstGeom>
          <a:noFill/>
          <a:ln w="57150" cap="flat" cmpd="sng" algn="ctr">
            <a:solidFill>
              <a:srgbClr val="AE2A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775520" y="4835494"/>
            <a:ext cx="3384376" cy="1833865"/>
          </a:xfrm>
          <a:prstGeom prst="rect">
            <a:avLst/>
          </a:prstGeom>
          <a:noFill/>
          <a:ln w="57150" cap="flat" cmpd="sng" algn="ctr">
            <a:solidFill>
              <a:srgbClr val="98246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48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CSS3</a:t>
            </a: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的色彩定義</a:t>
            </a:r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-</a:t>
            </a: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不透明度</a:t>
            </a:r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(</a:t>
            </a:r>
            <a:r>
              <a:rPr lang="en-US" altLang="zh-TW" sz="4000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Opacity)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透明度可用在任何有顏色的地方，</a:t>
            </a:r>
            <a:endParaRPr lang="en-US" altLang="zh-TW" dirty="0"/>
          </a:p>
          <a:p>
            <a:r>
              <a:rPr lang="zh-TW" altLang="en-US" dirty="0" smtClean="0"/>
              <a:t>例如前面有個例子，我們替文字加上了背景，此時，若我們在</a:t>
            </a:r>
            <a:r>
              <a:rPr lang="en-US" altLang="zh-TW" dirty="0" smtClean="0"/>
              <a:t>&lt;span&gt;</a:t>
            </a:r>
            <a:r>
              <a:rPr lang="zh-TW" altLang="en-US" dirty="0" smtClean="0"/>
              <a:t>標籤上，加上</a:t>
            </a:r>
            <a:r>
              <a:rPr lang="en-US" altLang="zh-TW" b="0" i="1" dirty="0" smtClean="0"/>
              <a:t>opacity</a:t>
            </a:r>
            <a:r>
              <a:rPr lang="zh-TW" altLang="en-US" b="0" i="1" dirty="0" smtClean="0"/>
              <a:t>屬性，那又會變成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3507853"/>
            <a:ext cx="4320480" cy="28516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229"/>
          <a:stretch/>
        </p:blipFill>
        <p:spPr>
          <a:xfrm>
            <a:off x="1343472" y="3507853"/>
            <a:ext cx="4268035" cy="29020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2" y="2276872"/>
            <a:ext cx="3705225" cy="1114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039" y="2400697"/>
            <a:ext cx="3390900" cy="9906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070627" y="6488668"/>
            <a:ext cx="3054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/>
              <a:t>sample_BGColor_Opacity.html</a:t>
            </a:r>
          </a:p>
        </p:txBody>
      </p:sp>
    </p:spTree>
    <p:extLst>
      <p:ext uri="{BB962C8B-B14F-4D97-AF65-F5344CB8AC3E}">
        <p14:creationId xmlns:p14="http://schemas.microsoft.com/office/powerpoint/2010/main" val="20293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CSS3</a:t>
            </a: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的色彩定義</a:t>
            </a:r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-</a:t>
            </a: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不透明度</a:t>
            </a:r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(</a:t>
            </a:r>
            <a:r>
              <a:rPr lang="en-US" altLang="zh-TW" sz="4000" dirty="0" smtClean="0">
                <a:solidFill>
                  <a:srgbClr val="FFFFFF"/>
                </a:solidFill>
                <a:latin typeface="微軟正黑體" panose="020B0604030504040204" pitchFamily="34" charset="-120"/>
              </a:rPr>
              <a:t>Opacity)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1193" y="1267235"/>
            <a:ext cx="10131425" cy="4276726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若我們將透明度佳到全域的</a:t>
            </a:r>
            <a:r>
              <a:rPr lang="en-US" altLang="zh-TW" sz="2400" dirty="0" smtClean="0"/>
              <a:t>CSS</a:t>
            </a:r>
            <a:r>
              <a:rPr lang="zh-TW" altLang="en-US" sz="2400" dirty="0" smtClean="0"/>
              <a:t>當中 </a:t>
            </a:r>
            <a:r>
              <a:rPr lang="en-US" altLang="zh-TW" sz="2400" dirty="0"/>
              <a:t>*</a:t>
            </a:r>
            <a:r>
              <a:rPr lang="en-US" altLang="zh-TW" sz="2400" dirty="0" smtClean="0"/>
              <a:t>{     }</a:t>
            </a:r>
            <a:r>
              <a:rPr lang="zh-TW" altLang="en-US" sz="2400" dirty="0" smtClean="0"/>
              <a:t>，那就連文字都一起透明了</a:t>
            </a:r>
            <a:endParaRPr lang="en-US" altLang="zh-TW" sz="2400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229"/>
          <a:stretch/>
        </p:blipFill>
        <p:spPr>
          <a:xfrm>
            <a:off x="1703511" y="3927085"/>
            <a:ext cx="3891905" cy="264629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070627" y="6488668"/>
            <a:ext cx="3401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sample_BGColor_Opacity_all.html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31" y="3927085"/>
            <a:ext cx="4362996" cy="255870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951" y="2084953"/>
            <a:ext cx="3220359" cy="167560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552" y="2055582"/>
            <a:ext cx="31718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練習</a:t>
            </a:r>
            <a:r>
              <a:rPr lang="en-US" altLang="zh-TW" dirty="0" smtClean="0">
                <a:solidFill>
                  <a:srgbClr val="FFFF00"/>
                </a:solidFill>
              </a:rPr>
              <a:t>1 CSS</a:t>
            </a:r>
            <a:r>
              <a:rPr lang="zh-TW" altLang="en-US" dirty="0" smtClean="0">
                <a:solidFill>
                  <a:srgbClr val="FFFF00"/>
                </a:solidFill>
              </a:rPr>
              <a:t> 顏色設定練習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551384" y="980728"/>
            <a:ext cx="10945216" cy="4276726"/>
          </a:xfrm>
        </p:spPr>
        <p:txBody>
          <a:bodyPr>
            <a:noAutofit/>
          </a:bodyPr>
          <a:lstStyle/>
          <a:p>
            <a:r>
              <a:rPr lang="zh-TW" altLang="en-US" sz="1800" dirty="0" smtClean="0"/>
              <a:t>請開啟作業原始檔</a:t>
            </a:r>
            <a:r>
              <a:rPr lang="en-US" altLang="zh-TW" sz="1800" dirty="0" smtClean="0"/>
              <a:t>HW_CSS_Color.html</a:t>
            </a:r>
          </a:p>
          <a:p>
            <a:r>
              <a:rPr lang="zh-TW" altLang="en-US" sz="1800" dirty="0" smtClean="0"/>
              <a:t>這是一分不完整的檔案，請將所有缺少的</a:t>
            </a:r>
            <a:r>
              <a:rPr lang="en-US" altLang="zh-TW" sz="1800" dirty="0" smtClean="0"/>
              <a:t>html</a:t>
            </a:r>
            <a:r>
              <a:rPr lang="zh-TW" altLang="en-US" sz="1800" dirty="0" smtClean="0"/>
              <a:t>標籤補齊</a:t>
            </a:r>
            <a:endParaRPr lang="en-US" altLang="zh-TW" sz="1800" dirty="0" smtClean="0"/>
          </a:p>
          <a:p>
            <a:r>
              <a:rPr lang="zh-TW" altLang="en-US" sz="1800" dirty="0" smtClean="0"/>
              <a:t>請將</a:t>
            </a:r>
            <a:r>
              <a:rPr lang="zh-TW" altLang="en-US" sz="1800" dirty="0"/>
              <a:t>頁籤標題資訊</a:t>
            </a:r>
            <a:r>
              <a:rPr lang="zh-TW" altLang="en-US" sz="1800" dirty="0" smtClean="0"/>
              <a:t>的部分，設定成</a:t>
            </a:r>
            <a:r>
              <a:rPr lang="en-US" altLang="zh-TW" sz="1800" dirty="0" smtClean="0"/>
              <a:t>”CSS</a:t>
            </a:r>
            <a:r>
              <a:rPr lang="zh-TW" altLang="en-US" sz="1800" dirty="0" smtClean="0"/>
              <a:t>顏色設定練習</a:t>
            </a:r>
            <a:r>
              <a:rPr lang="en-US" altLang="zh-TW" sz="1800" dirty="0" smtClean="0"/>
              <a:t>“</a:t>
            </a:r>
          </a:p>
          <a:p>
            <a:r>
              <a:rPr lang="zh-TW" altLang="en-US" sz="1800" dirty="0" smtClean="0"/>
              <a:t>請注意最下方超連結的部分，請用正確的語法，讓 </a:t>
            </a:r>
            <a:r>
              <a:rPr lang="en-US" altLang="zh-TW" sz="1800" dirty="0" smtClean="0"/>
              <a:t>“</a:t>
            </a:r>
            <a:r>
              <a:rPr lang="zh-TW" altLang="en-US" sz="1800" dirty="0" smtClean="0"/>
              <a:t>維基百科</a:t>
            </a:r>
            <a:r>
              <a:rPr lang="en-US" altLang="zh-TW" sz="1800" dirty="0" smtClean="0"/>
              <a:t>”</a:t>
            </a:r>
            <a:r>
              <a:rPr lang="zh-TW" altLang="en-US" sz="1800" dirty="0" smtClean="0"/>
              <a:t>這四個字，可以另開一個新視窗，顯示連結的網頁</a:t>
            </a:r>
            <a:endParaRPr lang="en-US" altLang="zh-TW" sz="1800" dirty="0" smtClean="0"/>
          </a:p>
          <a:p>
            <a:r>
              <a:rPr lang="zh-TW" altLang="en-US" sz="1800" dirty="0" smtClean="0"/>
              <a:t>請注意，在結果畫面中，我們有設定兩條水平線，請給予適當的標籤。</a:t>
            </a:r>
            <a:endParaRPr lang="en-US" altLang="zh-TW" sz="1800" dirty="0" smtClean="0"/>
          </a:p>
          <a:p>
            <a:r>
              <a:rPr lang="zh-TW" altLang="en-US" sz="1800" dirty="0" smtClean="0"/>
              <a:t>開始設定顏色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標題的部分，請用顏色名稱進行文字顏色的設定，例如</a:t>
            </a:r>
            <a:r>
              <a:rPr lang="en-US" altLang="zh-TW" sz="1800" dirty="0" smtClean="0"/>
              <a:t>:</a:t>
            </a:r>
            <a:r>
              <a:rPr lang="en-US" altLang="zh-TW" sz="1800" dirty="0" err="1" smtClean="0"/>
              <a:t>green,blue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在內文的部分，請參考結果頁面，利用</a:t>
            </a:r>
            <a:r>
              <a:rPr lang="en-US" altLang="zh-TW" sz="1800" dirty="0" smtClean="0"/>
              <a:t>RGB</a:t>
            </a:r>
            <a:r>
              <a:rPr lang="zh-TW" altLang="en-US" sz="1800" dirty="0" smtClean="0"/>
              <a:t>的方式，設定各個人物的名稱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以下幾個大標籤，請分別給予不同的背景色屬性</a:t>
            </a:r>
            <a:endParaRPr lang="en-US" altLang="zh-TW" sz="1800" dirty="0" smtClean="0"/>
          </a:p>
          <a:p>
            <a:pPr lvl="2"/>
            <a:r>
              <a:rPr lang="en-US" altLang="zh-TW" sz="1800" dirty="0" smtClean="0"/>
              <a:t>Header </a:t>
            </a:r>
            <a:r>
              <a:rPr lang="zh-TW" altLang="en-US" sz="1800" dirty="0" smtClean="0"/>
              <a:t>、</a:t>
            </a:r>
            <a:r>
              <a:rPr lang="en-US" altLang="zh-TW" sz="1800" dirty="0" smtClean="0"/>
              <a:t>footer </a:t>
            </a:r>
            <a:r>
              <a:rPr lang="zh-TW" altLang="en-US" sz="1800" dirty="0" smtClean="0"/>
              <a:t>請利用</a:t>
            </a:r>
            <a:r>
              <a:rPr lang="en-US" altLang="zh-TW" sz="1800" dirty="0" smtClean="0"/>
              <a:t>HEX</a:t>
            </a:r>
            <a:r>
              <a:rPr lang="zh-TW" altLang="en-US" sz="1800" dirty="0" smtClean="0"/>
              <a:t>的方式來標示顏色</a:t>
            </a:r>
            <a:endParaRPr lang="en-US" altLang="zh-TW" sz="1800" dirty="0" smtClean="0"/>
          </a:p>
          <a:p>
            <a:pPr lvl="2"/>
            <a:r>
              <a:rPr lang="zh-TW" altLang="en-US" sz="1800" dirty="0" smtClean="0"/>
              <a:t>內文的部分，共分兩個</a:t>
            </a:r>
            <a:r>
              <a:rPr lang="en-US" altLang="zh-TW" sz="1800" dirty="0" smtClean="0"/>
              <a:t>Section</a:t>
            </a:r>
            <a:r>
              <a:rPr lang="zh-TW" altLang="en-US" sz="1800" dirty="0" smtClean="0"/>
              <a:t>，請在標籤套用適當的屬性，並利用</a:t>
            </a:r>
            <a:r>
              <a:rPr lang="en-US" altLang="zh-TW" sz="1800" dirty="0" smtClean="0"/>
              <a:t>RGBA</a:t>
            </a:r>
            <a:r>
              <a:rPr lang="zh-TW" altLang="en-US" sz="1800" dirty="0" smtClean="0"/>
              <a:t>或</a:t>
            </a:r>
            <a:r>
              <a:rPr lang="en-US" altLang="zh-TW" sz="1800" dirty="0" smtClean="0"/>
              <a:t>HSLA</a:t>
            </a:r>
            <a:r>
              <a:rPr lang="zh-TW" altLang="en-US" sz="1800" dirty="0" smtClean="0"/>
              <a:t>的方式，來進行顏色設定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可在</a:t>
            </a:r>
            <a:r>
              <a:rPr lang="en-US" altLang="zh-TW" sz="1800" dirty="0" smtClean="0"/>
              <a:t>W3CSchool</a:t>
            </a:r>
            <a:r>
              <a:rPr lang="zh-TW" altLang="en-US" sz="1800" dirty="0" smtClean="0"/>
              <a:t>中找到這兩種顏色的設定方法</a:t>
            </a:r>
            <a:r>
              <a:rPr lang="en-US" altLang="zh-TW" sz="1800" dirty="0" smtClean="0"/>
              <a:t>)</a:t>
            </a:r>
          </a:p>
          <a:p>
            <a:pPr lvl="1"/>
            <a:r>
              <a:rPr lang="zh-TW" altLang="en-US" sz="1800" dirty="0" smtClean="0"/>
              <a:t>其餘內容部分，請參考結果畫面，盡量設定近似的顏色呈現。</a:t>
            </a:r>
            <a:endParaRPr lang="en-US" altLang="zh-TW" sz="1800" dirty="0"/>
          </a:p>
          <a:p>
            <a:pPr lvl="1"/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82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FF00"/>
                </a:solidFill>
              </a:rPr>
              <a:t>練習</a:t>
            </a:r>
            <a:r>
              <a:rPr lang="en-US" altLang="zh-TW" dirty="0">
                <a:solidFill>
                  <a:srgbClr val="FFFF00"/>
                </a:solidFill>
              </a:rPr>
              <a:t>1 CSS</a:t>
            </a:r>
            <a:r>
              <a:rPr lang="zh-TW" altLang="en-US" dirty="0">
                <a:solidFill>
                  <a:srgbClr val="FFFF00"/>
                </a:solidFill>
              </a:rPr>
              <a:t> 顏色設定</a:t>
            </a:r>
            <a:r>
              <a:rPr lang="zh-TW" altLang="en-US" dirty="0" smtClean="0">
                <a:solidFill>
                  <a:srgbClr val="FFFF00"/>
                </a:solidFill>
              </a:rPr>
              <a:t>練習</a:t>
            </a:r>
            <a:r>
              <a:rPr lang="en-US" altLang="zh-TW" dirty="0" smtClean="0">
                <a:solidFill>
                  <a:srgbClr val="FFFF00"/>
                </a:solidFill>
              </a:rPr>
              <a:t>-</a:t>
            </a:r>
            <a:r>
              <a:rPr lang="zh-TW" altLang="en-US" dirty="0" smtClean="0">
                <a:solidFill>
                  <a:srgbClr val="FFFF00"/>
                </a:solidFill>
              </a:rPr>
              <a:t>結果畫面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075268"/>
            <a:ext cx="9463839" cy="49287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120634" y="6488668"/>
            <a:ext cx="206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HW_CSS_Color.html</a:t>
            </a:r>
          </a:p>
        </p:txBody>
      </p:sp>
    </p:spTree>
    <p:extLst>
      <p:ext uri="{BB962C8B-B14F-4D97-AF65-F5344CB8AC3E}">
        <p14:creationId xmlns:p14="http://schemas.microsoft.com/office/powerpoint/2010/main" val="47559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色彩定</a:t>
            </a:r>
            <a:r>
              <a:rPr lang="zh-TW" altLang="en-US" dirty="0"/>
              <a:t>義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250488" y="5870576"/>
            <a:ext cx="417512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FFFF00"/>
                </a:solidFill>
              </a:rPr>
              <a:t>練習</a:t>
            </a:r>
            <a:r>
              <a:rPr lang="en-US" altLang="zh-TW" b="1" dirty="0" smtClean="0">
                <a:solidFill>
                  <a:srgbClr val="FFFF00"/>
                </a:solidFill>
              </a:rPr>
              <a:t> W3School</a:t>
            </a:r>
            <a:r>
              <a:rPr lang="zh-TW" altLang="en-US" b="1" dirty="0" smtClean="0">
                <a:solidFill>
                  <a:srgbClr val="FFFF00"/>
                </a:solidFill>
              </a:rPr>
              <a:t>練習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3817" y="1190531"/>
            <a:ext cx="4762499" cy="4276726"/>
          </a:xfrm>
        </p:spPr>
        <p:txBody>
          <a:bodyPr>
            <a:noAutofit/>
          </a:bodyPr>
          <a:lstStyle/>
          <a:p>
            <a:r>
              <a:rPr lang="zh-TW" altLang="en-US" sz="1600" dirty="0" smtClean="0"/>
              <a:t>請完成</a:t>
            </a:r>
            <a:r>
              <a:rPr lang="en-US" altLang="zh-TW" sz="1600" dirty="0" smtClean="0"/>
              <a:t>W3School</a:t>
            </a:r>
            <a:r>
              <a:rPr lang="zh-TW" altLang="en-US" sz="1600" dirty="0" smtClean="0"/>
              <a:t>當中以下幾個章節的閱讀跟練習</a:t>
            </a:r>
            <a:endParaRPr lang="en-US" altLang="zh-TW" sz="1600" dirty="0" smtClean="0"/>
          </a:p>
          <a:p>
            <a:pPr lvl="1"/>
            <a:r>
              <a:rPr lang="en-US" altLang="zh-TW" sz="1400" dirty="0" smtClean="0"/>
              <a:t>CSS</a:t>
            </a:r>
          </a:p>
          <a:p>
            <a:pPr lvl="2"/>
            <a:r>
              <a:rPr lang="en-US" altLang="zh-TW" sz="1400" dirty="0" smtClean="0"/>
              <a:t>CSS Colors</a:t>
            </a:r>
          </a:p>
          <a:p>
            <a:pPr lvl="1"/>
            <a:r>
              <a:rPr lang="en-US" altLang="zh-TW" sz="1400" dirty="0" smtClean="0"/>
              <a:t>CSS Properties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color</a:t>
            </a:r>
          </a:p>
          <a:p>
            <a:pPr lvl="1"/>
            <a:r>
              <a:rPr lang="en-US" altLang="zh-TW" dirty="0" smtClean="0"/>
              <a:t>CSS Reference</a:t>
            </a:r>
          </a:p>
          <a:p>
            <a:pPr lvl="2"/>
            <a:r>
              <a:rPr lang="en-US" altLang="zh-TW" dirty="0" smtClean="0"/>
              <a:t>CSS Colors</a:t>
            </a:r>
          </a:p>
          <a:p>
            <a:pPr lvl="2"/>
            <a:r>
              <a:rPr lang="en-US" altLang="zh-TW" dirty="0" smtClean="0"/>
              <a:t>CSS Color Values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en-US" altLang="zh-TW" sz="1600" dirty="0" smtClean="0"/>
          </a:p>
          <a:p>
            <a:pPr lvl="1"/>
            <a:endParaRPr lang="en-US" altLang="zh-TW" dirty="0" smtClean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864F-428E-4D85-BFCD-9D18D758658B}" type="slidenum">
              <a:rPr lang="zh-TW" altLang="en-US" smtClean="0"/>
              <a:t>20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812498" y="3933056"/>
            <a:ext cx="4080318" cy="2338954"/>
            <a:chOff x="6899339" y="3485318"/>
            <a:chExt cx="4080318" cy="233895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9339" y="3485318"/>
              <a:ext cx="4080318" cy="233895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899339" y="4907970"/>
              <a:ext cx="1384920" cy="22309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1232678" y="4155127"/>
            <a:ext cx="3668744" cy="2393312"/>
            <a:chOff x="626113" y="3617448"/>
            <a:chExt cx="4098071" cy="306896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957" y="3617448"/>
              <a:ext cx="4082227" cy="306896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26113" y="6207930"/>
              <a:ext cx="1616788" cy="478477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888088" y="476672"/>
            <a:ext cx="3929139" cy="2448272"/>
            <a:chOff x="6888088" y="612346"/>
            <a:chExt cx="3509827" cy="237785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8088" y="612346"/>
              <a:ext cx="3509827" cy="237785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6898138" y="2376170"/>
              <a:ext cx="1384920" cy="223098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09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背景顏色</a:t>
            </a:r>
            <a:r>
              <a:rPr lang="en-US" altLang="zh-TW" dirty="0" smtClean="0"/>
              <a:t>-</a:t>
            </a:r>
            <a:r>
              <a:rPr lang="zh-TW" altLang="en-US" dirty="0" smtClean="0"/>
              <a:t>漸</a:t>
            </a:r>
            <a:r>
              <a:rPr lang="zh-TW" altLang="en-US" dirty="0"/>
              <a:t>層表示</a:t>
            </a:r>
            <a:r>
              <a:rPr lang="zh-TW" altLang="en-US" dirty="0" smtClean="0"/>
              <a:t>法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250488" y="5870576"/>
            <a:ext cx="417512" cy="377825"/>
          </a:xfrm>
        </p:spPr>
        <p:txBody>
          <a:bodyPr/>
          <a:lstStyle/>
          <a:p>
            <a:fld id="{4DAEBDB0-D9E9-414A-8B15-8159AA6E7A8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CSS3</a:t>
            </a:r>
            <a:r>
              <a:rPr lang="zh-TW" altLang="en-US" sz="4000" dirty="0" smtClean="0"/>
              <a:t>漸層背景屬性</a:t>
            </a:r>
            <a:r>
              <a:rPr lang="en-US" altLang="zh-TW" sz="4000" dirty="0" smtClean="0"/>
              <a:t>-Linear-gradient(</a:t>
            </a:r>
            <a:r>
              <a:rPr lang="zh-TW" altLang="en-US" sz="4000" dirty="0" smtClean="0"/>
              <a:t>線性漸層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8216" y="1153597"/>
            <a:ext cx="10131425" cy="427672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除了一般的純色表示，</a:t>
            </a:r>
            <a:r>
              <a:rPr lang="en-US" altLang="zh-TW" sz="2400" dirty="0"/>
              <a:t>CSS3</a:t>
            </a:r>
            <a:r>
              <a:rPr lang="zh-TW" altLang="en-US" sz="2400" dirty="0"/>
              <a:t>還支援了漸層顏色的表示法</a:t>
            </a:r>
          </a:p>
          <a:p>
            <a:r>
              <a:rPr lang="zh-TW" altLang="en-US" sz="2400" dirty="0" smtClean="0"/>
              <a:t>漸層背景，可透過</a:t>
            </a:r>
            <a:r>
              <a:rPr lang="en-US" altLang="zh-TW" sz="2400" dirty="0">
                <a:solidFill>
                  <a:srgbClr val="FFFF00"/>
                </a:solidFill>
                <a:latin typeface="Consolas" panose="020B0609020204030204" pitchFamily="49" charset="0"/>
              </a:rPr>
              <a:t>background-image: </a:t>
            </a:r>
            <a:r>
              <a:rPr lang="en-US" altLang="zh-TW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linear-gradient(</a:t>
            </a:r>
            <a:r>
              <a:rPr lang="zh-TW" altLang="en-US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顏色</a:t>
            </a:r>
            <a:r>
              <a:rPr lang="en-US" altLang="zh-TW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1,</a:t>
            </a:r>
            <a:r>
              <a:rPr lang="zh-TW" altLang="en-US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顏色</a:t>
            </a:r>
            <a:r>
              <a:rPr lang="en-US" altLang="zh-TW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2,</a:t>
            </a:r>
            <a:r>
              <a:rPr lang="zh-TW" altLang="en-US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顏色</a:t>
            </a:r>
            <a:r>
              <a:rPr lang="en-US" altLang="zh-TW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3)</a:t>
            </a:r>
            <a:r>
              <a:rPr lang="zh-TW" altLang="en-US" sz="2400" dirty="0" smtClean="0">
                <a:latin typeface="Consolas" panose="020B0609020204030204" pitchFamily="49" charset="0"/>
              </a:rPr>
              <a:t>來進行設定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b="73156"/>
          <a:stretch/>
        </p:blipFill>
        <p:spPr>
          <a:xfrm>
            <a:off x="6240016" y="2965543"/>
            <a:ext cx="4896544" cy="54565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r="49513" b="69822"/>
          <a:stretch/>
        </p:blipFill>
        <p:spPr>
          <a:xfrm>
            <a:off x="678805" y="2780328"/>
            <a:ext cx="5269236" cy="89489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/>
          <a:srcRect l="-1533" t="34950" r="1533" b="38206"/>
          <a:stretch/>
        </p:blipFill>
        <p:spPr>
          <a:xfrm>
            <a:off x="6196612" y="4061519"/>
            <a:ext cx="4896544" cy="54565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l="540" t="33488" r="46235" b="36334"/>
          <a:stretch/>
        </p:blipFill>
        <p:spPr>
          <a:xfrm>
            <a:off x="678805" y="3913923"/>
            <a:ext cx="5269236" cy="87323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/>
          <a:srcRect t="71493" b="1663"/>
          <a:stretch/>
        </p:blipFill>
        <p:spPr>
          <a:xfrm>
            <a:off x="671730" y="6069340"/>
            <a:ext cx="4896544" cy="54565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593" t="70288" r="3614" b="-466"/>
          <a:stretch/>
        </p:blipFill>
        <p:spPr>
          <a:xfrm>
            <a:off x="671730" y="5084567"/>
            <a:ext cx="7933532" cy="73052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428257" y="6482366"/>
            <a:ext cx="2752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sample_BGColor_liner.html</a:t>
            </a:r>
          </a:p>
        </p:txBody>
      </p:sp>
    </p:spTree>
    <p:extLst>
      <p:ext uri="{BB962C8B-B14F-4D97-AF65-F5344CB8AC3E}">
        <p14:creationId xmlns:p14="http://schemas.microsoft.com/office/powerpoint/2010/main" val="258373251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CSS3</a:t>
            </a:r>
            <a:r>
              <a:rPr lang="zh-TW" altLang="en-US" sz="4000" dirty="0"/>
              <a:t>漸層背景屬性</a:t>
            </a:r>
            <a:r>
              <a:rPr lang="en-US" altLang="zh-TW" sz="4000" dirty="0"/>
              <a:t>-Linear-gradient(</a:t>
            </a:r>
            <a:r>
              <a:rPr lang="zh-TW" altLang="en-US" sz="4000" dirty="0"/>
              <a:t>線性漸層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4275" y="1362056"/>
            <a:ext cx="10131425" cy="4276726"/>
          </a:xfrm>
        </p:spPr>
        <p:txBody>
          <a:bodyPr/>
          <a:lstStyle/>
          <a:p>
            <a:r>
              <a:rPr lang="zh-TW" altLang="en-US" sz="2400" dirty="0" smtClean="0"/>
              <a:t>在屬性當中，加入相關屬性，則可改變漸層的顯示方式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-1" b="72942"/>
          <a:stretch/>
        </p:blipFill>
        <p:spPr>
          <a:xfrm>
            <a:off x="7756068" y="2309449"/>
            <a:ext cx="4105275" cy="47166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829" t="40885" r="10047" b="28077"/>
          <a:stretch/>
        </p:blipFill>
        <p:spPr>
          <a:xfrm>
            <a:off x="516706" y="4389987"/>
            <a:ext cx="6706342" cy="10081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-400" t="33736" r="400" b="39205"/>
          <a:stretch/>
        </p:blipFill>
        <p:spPr>
          <a:xfrm>
            <a:off x="7756068" y="4596447"/>
            <a:ext cx="4105275" cy="471661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516706" y="2041225"/>
            <a:ext cx="6689930" cy="1008112"/>
            <a:chOff x="702214" y="2348881"/>
            <a:chExt cx="6689930" cy="100811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l="-1" r="11095" b="68962"/>
            <a:stretch/>
          </p:blipFill>
          <p:spPr>
            <a:xfrm>
              <a:off x="702214" y="2348881"/>
              <a:ext cx="6689930" cy="1008112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439816" y="2852936"/>
              <a:ext cx="864096" cy="235831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4414274" y="4881787"/>
            <a:ext cx="1458806" cy="29432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516706" y="5635517"/>
            <a:ext cx="6706342" cy="810915"/>
            <a:chOff x="685802" y="4922341"/>
            <a:chExt cx="6706342" cy="81091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2" y="4922341"/>
              <a:ext cx="6706342" cy="81091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4799856" y="5176337"/>
              <a:ext cx="795180" cy="268888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t="1" r="3557" b="2316"/>
          <a:stretch/>
        </p:blipFill>
        <p:spPr>
          <a:xfrm>
            <a:off x="7828587" y="5815326"/>
            <a:ext cx="4032756" cy="43730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06" y="3273106"/>
            <a:ext cx="7088331" cy="75946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/>
          <a:srcRect t="-1" b="72942"/>
          <a:stretch/>
        </p:blipFill>
        <p:spPr>
          <a:xfrm>
            <a:off x="7756068" y="3434385"/>
            <a:ext cx="4105275" cy="47166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428257" y="6482366"/>
            <a:ext cx="2752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sample_BGColor_liner.html</a:t>
            </a:r>
          </a:p>
        </p:txBody>
      </p:sp>
    </p:spTree>
    <p:extLst>
      <p:ext uri="{BB962C8B-B14F-4D97-AF65-F5344CB8AC3E}">
        <p14:creationId xmlns:p14="http://schemas.microsoft.com/office/powerpoint/2010/main" val="1852217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CSS3</a:t>
            </a:r>
            <a:r>
              <a:rPr lang="zh-TW" altLang="en-US" sz="4000" dirty="0"/>
              <a:t>漸層背景屬性</a:t>
            </a:r>
            <a:r>
              <a:rPr lang="en-US" altLang="zh-TW" sz="4000" dirty="0"/>
              <a:t>-Linear-gradient(</a:t>
            </a:r>
            <a:r>
              <a:rPr lang="zh-TW" altLang="en-US" sz="4000" dirty="0"/>
              <a:t>線性漸層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3331" y="1268760"/>
            <a:ext cx="10131425" cy="4276726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在前面我們有提到顏色的表示方式，在設定顏色的時候，也可˙用前面介紹過的幾種顏色表示法，進行設定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-1" b="72942"/>
          <a:stretch/>
        </p:blipFill>
        <p:spPr>
          <a:xfrm>
            <a:off x="3143672" y="2492896"/>
            <a:ext cx="4105275" cy="471661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851344" y="3235662"/>
            <a:ext cx="6689930" cy="1008112"/>
            <a:chOff x="702214" y="2348881"/>
            <a:chExt cx="6689930" cy="100811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l="-1" r="11095" b="68962"/>
            <a:stretch/>
          </p:blipFill>
          <p:spPr>
            <a:xfrm>
              <a:off x="702214" y="2348881"/>
              <a:ext cx="6689930" cy="100811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273396" y="2800552"/>
              <a:ext cx="1509790" cy="341003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652144" y="4443548"/>
            <a:ext cx="7088331" cy="759464"/>
            <a:chOff x="549886" y="3273106"/>
            <a:chExt cx="7088331" cy="759464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886" y="3273106"/>
              <a:ext cx="7088331" cy="75946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088402" y="3538025"/>
              <a:ext cx="3303742" cy="345798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753022" y="5602560"/>
            <a:ext cx="6886575" cy="962025"/>
            <a:chOff x="565306" y="4432118"/>
            <a:chExt cx="6886575" cy="962025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306" y="4432118"/>
              <a:ext cx="6886575" cy="96202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015879" y="4850250"/>
              <a:ext cx="2348989" cy="306942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9428257" y="6482366"/>
            <a:ext cx="2752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sample_BGColor_liner.html</a:t>
            </a:r>
          </a:p>
        </p:txBody>
      </p:sp>
    </p:spTree>
    <p:extLst>
      <p:ext uri="{BB962C8B-B14F-4D97-AF65-F5344CB8AC3E}">
        <p14:creationId xmlns:p14="http://schemas.microsoft.com/office/powerpoint/2010/main" val="91841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dirty="0"/>
              <a:t>CSS3</a:t>
            </a:r>
            <a:r>
              <a:rPr lang="zh-TW" altLang="en-US" sz="4000" dirty="0"/>
              <a:t>漸</a:t>
            </a:r>
            <a:r>
              <a:rPr lang="zh-TW" altLang="en-US" sz="4000" dirty="0" smtClean="0"/>
              <a:t>層屬性</a:t>
            </a:r>
            <a:r>
              <a:rPr lang="en-US" altLang="zh-TW" sz="4000" dirty="0"/>
              <a:t>-repeating-linear-gradient(</a:t>
            </a:r>
            <a:r>
              <a:rPr lang="zh-TW" altLang="en-US" sz="4000" dirty="0"/>
              <a:t>重複顏色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除了線性的漸層外，上有區塊型的漸層</a:t>
            </a:r>
            <a:endParaRPr lang="en-US" altLang="zh-TW" sz="2400" dirty="0" smtClean="0"/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767408" y="2159207"/>
            <a:ext cx="10297144" cy="83099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background-image: </a:t>
            </a:r>
            <a:r>
              <a:rPr lang="en-US" altLang="zh-TW" sz="2400" b="1" dirty="0" smtClean="0">
                <a:solidFill>
                  <a:srgbClr val="92D050"/>
                </a:solidFill>
              </a:rPr>
              <a:t>repeating-linear-gradient 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( </a:t>
            </a:r>
            <a:r>
              <a:rPr lang="en-US" altLang="zh-TW" sz="2400" b="1" i="1" dirty="0" smtClean="0">
                <a:solidFill>
                  <a:srgbClr val="FFFF00"/>
                </a:solidFill>
              </a:rPr>
              <a:t>angle</a:t>
            </a:r>
            <a:r>
              <a:rPr lang="en-US" altLang="zh-TW" sz="2400" b="1" dirty="0">
                <a:solidFill>
                  <a:srgbClr val="FFFF00"/>
                </a:solidFill>
              </a:rPr>
              <a:t> | to </a:t>
            </a:r>
            <a:r>
              <a:rPr lang="en-US" altLang="zh-TW" sz="2400" b="1" i="1" dirty="0">
                <a:solidFill>
                  <a:srgbClr val="FFFF00"/>
                </a:solidFill>
              </a:rPr>
              <a:t>side-or-corner</a:t>
            </a:r>
            <a:r>
              <a:rPr lang="en-US" altLang="zh-TW" sz="2400" b="1" dirty="0">
                <a:solidFill>
                  <a:srgbClr val="FFFF00"/>
                </a:solidFill>
              </a:rPr>
              <a:t>, </a:t>
            </a:r>
            <a:r>
              <a:rPr lang="en-US" altLang="zh-TW" sz="2400" b="1" i="1" dirty="0">
                <a:solidFill>
                  <a:srgbClr val="FFFF00"/>
                </a:solidFill>
              </a:rPr>
              <a:t>color-stop1</a:t>
            </a:r>
            <a:r>
              <a:rPr lang="en-US" altLang="zh-TW" sz="2400" b="1" dirty="0">
                <a:solidFill>
                  <a:srgbClr val="FFFF00"/>
                </a:solidFill>
              </a:rPr>
              <a:t>, </a:t>
            </a:r>
            <a:r>
              <a:rPr lang="en-US" altLang="zh-TW" sz="2400" b="1" i="1" dirty="0">
                <a:solidFill>
                  <a:srgbClr val="FFFF00"/>
                </a:solidFill>
              </a:rPr>
              <a:t>color-stop2, ...</a:t>
            </a:r>
            <a:r>
              <a:rPr lang="en-US" altLang="zh-TW" sz="2400" b="1" dirty="0">
                <a:solidFill>
                  <a:schemeClr val="tx1"/>
                </a:solidFill>
              </a:rPr>
              <a:t>);</a:t>
            </a:r>
            <a:endParaRPr lang="zh-TW" altLang="en-US" sz="24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15480" y="3002711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angle: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定義漸層的角度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(0-360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度，預設為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180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度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</a:rPr>
              <a:t>side-or-corner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：定義漸層的方向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(to left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to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right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to top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to bottom)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color-stop1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</a:rPr>
              <a:t>, color-stop2,...</a:t>
            </a:r>
            <a:r>
              <a:rPr lang="zh-TW" altLang="en-US" sz="2400" b="1" dirty="0">
                <a:latin typeface="Calibri" panose="020F0502020204030204" pitchFamily="34" charset="0"/>
                <a:ea typeface="微軟正黑體" panose="020B0604030504040204" pitchFamily="34" charset="-120"/>
              </a:rPr>
              <a:t>：定義顏色</a:t>
            </a:r>
            <a:endParaRPr lang="en-US" altLang="zh-TW" sz="2400" b="1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325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CSS3</a:t>
            </a:r>
            <a:r>
              <a:rPr lang="zh-TW" altLang="en-US" sz="3600" dirty="0"/>
              <a:t>漸層屬性</a:t>
            </a:r>
            <a:r>
              <a:rPr lang="en-US" altLang="zh-TW" sz="3600" dirty="0"/>
              <a:t>-repeating-linear-gradient(</a:t>
            </a:r>
            <a:r>
              <a:rPr lang="zh-TW" altLang="en-US" sz="3600" dirty="0"/>
              <a:t>重複顏色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以下是一個重複顏色的基本設定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81375"/>
          <a:stretch/>
        </p:blipFill>
        <p:spPr>
          <a:xfrm>
            <a:off x="395070" y="2227433"/>
            <a:ext cx="6768752" cy="6546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53353" r="2593" b="6915"/>
          <a:stretch/>
        </p:blipFill>
        <p:spPr>
          <a:xfrm>
            <a:off x="7440293" y="3505996"/>
            <a:ext cx="4583832" cy="52386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20136" y="6428184"/>
            <a:ext cx="4896544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sample_BGColor_ repeating-linear-gradient.html</a:t>
            </a:r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70" y="3428999"/>
            <a:ext cx="6803553" cy="69047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r="2593" b="60268"/>
          <a:stretch/>
        </p:blipFill>
        <p:spPr>
          <a:xfrm>
            <a:off x="7320990" y="2345146"/>
            <a:ext cx="4583832" cy="523867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471248" y="4796599"/>
            <a:ext cx="11114917" cy="1450112"/>
            <a:chOff x="407935" y="3139171"/>
            <a:chExt cx="11114917" cy="1450112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935" y="3139171"/>
              <a:ext cx="6774124" cy="626107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3"/>
            <a:srcRect r="2593" b="60268"/>
            <a:stretch/>
          </p:blipFill>
          <p:spPr>
            <a:xfrm>
              <a:off x="481432" y="3982904"/>
              <a:ext cx="4583832" cy="523867"/>
            </a:xfrm>
            <a:prstGeom prst="rect">
              <a:avLst/>
            </a:prstGeom>
          </p:spPr>
        </p:pic>
        <p:grpSp>
          <p:nvGrpSpPr>
            <p:cNvPr id="16" name="群組 15"/>
            <p:cNvGrpSpPr/>
            <p:nvPr/>
          </p:nvGrpSpPr>
          <p:grpSpPr>
            <a:xfrm>
              <a:off x="7458104" y="3265844"/>
              <a:ext cx="4064748" cy="1323439"/>
              <a:chOff x="7458104" y="3265844"/>
              <a:chExt cx="4064748" cy="1323439"/>
            </a:xfrm>
          </p:grpSpPr>
          <p:sp>
            <p:nvSpPr>
              <p:cNvPr id="14" name="文字方塊 13"/>
              <p:cNvSpPr txBox="1"/>
              <p:nvPr/>
            </p:nvSpPr>
            <p:spPr>
              <a:xfrm>
                <a:off x="8282492" y="3265844"/>
                <a:ext cx="3240360" cy="1323439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請注意，這個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case</a:t>
                </a: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雖然已經用了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repeating-linear-gradient</a:t>
                </a: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，但是並沒有設定要開始的重複顏色，因此其效果，會跟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linear-gradient</a:t>
                </a: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相同</a:t>
                </a:r>
                <a:endPara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向右箭號 14"/>
              <p:cNvSpPr/>
              <p:nvPr/>
            </p:nvSpPr>
            <p:spPr>
              <a:xfrm flipH="1">
                <a:off x="7458104" y="3691351"/>
                <a:ext cx="824388" cy="471752"/>
              </a:xfrm>
              <a:prstGeom prst="rightArrow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zh-TW" altLang="en-US" sz="16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5460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CSS3</a:t>
            </a:r>
            <a:r>
              <a:rPr lang="zh-TW" altLang="en-US" sz="3600" dirty="0"/>
              <a:t>漸層屬性</a:t>
            </a:r>
            <a:r>
              <a:rPr lang="en-US" altLang="zh-TW" sz="3600" dirty="0"/>
              <a:t>-repeating-linear-gradient(</a:t>
            </a:r>
            <a:r>
              <a:rPr lang="zh-TW" altLang="en-US" sz="3600" dirty="0"/>
              <a:t>重複顏色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內容版面配置區 4"/>
          <p:cNvPicPr>
            <a:picLocks noChangeAspect="1"/>
          </p:cNvPicPr>
          <p:nvPr/>
        </p:nvPicPr>
        <p:blipFill rotWithShape="1">
          <a:blip r:embed="rId2"/>
          <a:srcRect l="14723" t="32161" r="1463" b="39216"/>
          <a:stretch/>
        </p:blipFill>
        <p:spPr>
          <a:xfrm>
            <a:off x="6240016" y="4505560"/>
            <a:ext cx="5328592" cy="1224136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-3834"/>
          <a:stretch/>
        </p:blipFill>
        <p:spPr>
          <a:xfrm>
            <a:off x="1884867" y="2492896"/>
            <a:ext cx="8422266" cy="1688628"/>
          </a:xfrm>
          <a:prstGeom prst="rect">
            <a:avLst/>
          </a:prstGeom>
        </p:spPr>
      </p:pic>
      <p:pic>
        <p:nvPicPr>
          <p:cNvPr id="8" name="內容版面配置區 4"/>
          <p:cNvPicPr>
            <a:picLocks noChangeAspect="1"/>
          </p:cNvPicPr>
          <p:nvPr/>
        </p:nvPicPr>
        <p:blipFill rotWithShape="1">
          <a:blip r:embed="rId2"/>
          <a:srcRect l="13591" t="66826" r="2595" b="4551"/>
          <a:stretch/>
        </p:blipFill>
        <p:spPr>
          <a:xfrm>
            <a:off x="573834" y="4505560"/>
            <a:ext cx="5328592" cy="122413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641957" y="1556792"/>
            <a:ext cx="10131425" cy="42767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143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5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5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9001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5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5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500" b="1" i="0" kern="1200" cap="none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請判斷一下哪一個屬性是</a:t>
            </a:r>
            <a:r>
              <a:rPr lang="en-US" altLang="zh-TW" sz="2400" dirty="0" smtClean="0"/>
              <a:t>chp3-1 </a:t>
            </a:r>
            <a:r>
              <a:rPr lang="zh-TW" altLang="en-US" sz="2400" dirty="0" smtClean="0"/>
              <a:t>，哪一個是</a:t>
            </a:r>
            <a:r>
              <a:rPr lang="en-US" altLang="zh-TW" sz="2400" dirty="0" smtClean="0"/>
              <a:t>chp3-2</a:t>
            </a:r>
            <a:r>
              <a:rPr lang="zh-TW" altLang="en-US" sz="2400" dirty="0" smtClean="0"/>
              <a:t>呢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309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CSS3</a:t>
            </a:r>
            <a:r>
              <a:rPr lang="zh-TW" altLang="en-US" sz="4000" dirty="0"/>
              <a:t>漸層屬性</a:t>
            </a:r>
            <a:r>
              <a:rPr lang="en-US" altLang="zh-TW" sz="4000" dirty="0"/>
              <a:t>-repeating-linear-gradient(</a:t>
            </a:r>
            <a:r>
              <a:rPr lang="zh-TW" altLang="en-US" sz="4000" dirty="0"/>
              <a:t>重複顏色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1957" y="1556792"/>
            <a:ext cx="10131425" cy="4276726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請判斷一下哪一個屬性是</a:t>
            </a:r>
            <a:r>
              <a:rPr lang="en-US" altLang="zh-TW" sz="2400" dirty="0" smtClean="0"/>
              <a:t>chp3-3 </a:t>
            </a:r>
            <a:r>
              <a:rPr lang="zh-TW" altLang="en-US" sz="2400" dirty="0" smtClean="0"/>
              <a:t>，哪一個是</a:t>
            </a:r>
            <a:r>
              <a:rPr lang="en-US" altLang="zh-TW" sz="2400" dirty="0" smtClean="0"/>
              <a:t>chp3-4</a:t>
            </a:r>
            <a:r>
              <a:rPr lang="zh-TW" altLang="en-US" sz="2400" dirty="0" smtClean="0"/>
              <a:t>呢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55200"/>
          <a:stretch/>
        </p:blipFill>
        <p:spPr>
          <a:xfrm>
            <a:off x="1016900" y="4876220"/>
            <a:ext cx="4676775" cy="11307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51072" b="4128"/>
          <a:stretch/>
        </p:blipFill>
        <p:spPr>
          <a:xfrm>
            <a:off x="6298073" y="4860200"/>
            <a:ext cx="4676775" cy="11307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2492896"/>
            <a:ext cx="88963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26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CSS3</a:t>
            </a:r>
            <a:r>
              <a:rPr lang="zh-TW" altLang="en-US" sz="3600" dirty="0"/>
              <a:t>漸層屬性</a:t>
            </a:r>
            <a:r>
              <a:rPr lang="en-US" altLang="zh-TW" sz="3600" dirty="0"/>
              <a:t>-repeating-linear-gradient(</a:t>
            </a:r>
            <a:r>
              <a:rPr lang="zh-TW" altLang="en-US" sz="3600" dirty="0"/>
              <a:t>重複顏色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" t="2504" r="1152" b="73925"/>
          <a:stretch/>
        </p:blipFill>
        <p:spPr>
          <a:xfrm>
            <a:off x="7163780" y="2273587"/>
            <a:ext cx="4896544" cy="50405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44884" b="36491"/>
          <a:stretch/>
        </p:blipFill>
        <p:spPr>
          <a:xfrm>
            <a:off x="263352" y="2198294"/>
            <a:ext cx="6768752" cy="6546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62644" b="18731"/>
          <a:stretch/>
        </p:blipFill>
        <p:spPr>
          <a:xfrm>
            <a:off x="263352" y="3398600"/>
            <a:ext cx="6768752" cy="654642"/>
          </a:xfrm>
          <a:prstGeom prst="rect">
            <a:avLst/>
          </a:prstGeom>
        </p:spPr>
      </p:pic>
      <p:pic>
        <p:nvPicPr>
          <p:cNvPr id="10" name="內容版面配置區 8"/>
          <p:cNvPicPr>
            <a:picLocks noChangeAspect="1"/>
          </p:cNvPicPr>
          <p:nvPr/>
        </p:nvPicPr>
        <p:blipFill rotWithShape="1">
          <a:blip r:embed="rId2"/>
          <a:srcRect l="-249" t="35772" r="1586" b="40657"/>
          <a:stretch/>
        </p:blipFill>
        <p:spPr>
          <a:xfrm>
            <a:off x="7163780" y="3473893"/>
            <a:ext cx="4896544" cy="5040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t="62644" b="18731"/>
          <a:stretch/>
        </p:blipFill>
        <p:spPr>
          <a:xfrm>
            <a:off x="263352" y="4831900"/>
            <a:ext cx="6768752" cy="654642"/>
          </a:xfrm>
          <a:prstGeom prst="rect">
            <a:avLst/>
          </a:prstGeom>
        </p:spPr>
      </p:pic>
      <p:pic>
        <p:nvPicPr>
          <p:cNvPr id="12" name="內容版面配置區 8"/>
          <p:cNvPicPr>
            <a:picLocks noChangeAspect="1"/>
          </p:cNvPicPr>
          <p:nvPr/>
        </p:nvPicPr>
        <p:blipFill rotWithShape="1">
          <a:blip r:embed="rId2"/>
          <a:srcRect l="232" t="70622" r="1105" b="5807"/>
          <a:stretch/>
        </p:blipFill>
        <p:spPr>
          <a:xfrm>
            <a:off x="7187646" y="4907193"/>
            <a:ext cx="4896544" cy="50405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95024" y="1463797"/>
            <a:ext cx="5705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以下是不同角度的顏色重複設定的結果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20136" y="6428184"/>
            <a:ext cx="4896544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sample_BGColor_ repeating-linear-gradient.html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26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"/>
          <p:cNvSpPr>
            <a:spLocks/>
          </p:cNvSpPr>
          <p:nvPr/>
        </p:nvSpPr>
        <p:spPr bwMode="auto">
          <a:xfrm>
            <a:off x="1720453" y="260649"/>
            <a:ext cx="8751094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zh-TW" sz="44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pic>
        <p:nvPicPr>
          <p:cNvPr id="205827" name="Picture 4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347" y="1689944"/>
            <a:ext cx="4469309" cy="42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CSS3</a:t>
            </a:r>
            <a:r>
              <a:rPr lang="zh-TW" altLang="en-US" sz="4000" dirty="0">
                <a:solidFill>
                  <a:srgbClr val="FFFFFF"/>
                </a:solidFill>
                <a:latin typeface="微軟正黑體" panose="020B0604030504040204" pitchFamily="34" charset="-120"/>
              </a:rPr>
              <a:t>的色彩定義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8811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CSS3</a:t>
            </a:r>
            <a:r>
              <a:rPr lang="zh-TW" altLang="en-US" sz="4000" dirty="0"/>
              <a:t>漸層背景屬性</a:t>
            </a:r>
            <a:r>
              <a:rPr lang="en-US" altLang="zh-TW" sz="4000" dirty="0" smtClean="0"/>
              <a:t>-</a:t>
            </a:r>
            <a:r>
              <a:rPr lang="en-US" altLang="zh-TW" sz="4000" dirty="0"/>
              <a:t>radial-gradient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區</a:t>
            </a:r>
            <a:r>
              <a:rPr lang="zh-TW" altLang="en-US" sz="4000" dirty="0"/>
              <a:t>塊</a:t>
            </a:r>
            <a:r>
              <a:rPr lang="zh-TW" altLang="en-US" sz="4000" dirty="0" smtClean="0"/>
              <a:t>漸</a:t>
            </a:r>
            <a:r>
              <a:rPr lang="zh-TW" altLang="en-US" sz="4000" dirty="0"/>
              <a:t>層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除了線性的漸層外，上有區塊型的漸層</a:t>
            </a:r>
            <a:endParaRPr lang="en-US" altLang="zh-TW" sz="2400" dirty="0" smtClean="0"/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767408" y="2159207"/>
            <a:ext cx="10297144" cy="70788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Courier"/>
              </a:rPr>
              <a:t>background-image: </a:t>
            </a:r>
            <a:r>
              <a:rPr lang="en-US" altLang="zh-TW" sz="2000" b="1" dirty="0">
                <a:solidFill>
                  <a:srgbClr val="92D050"/>
                </a:solidFill>
                <a:latin typeface="Courier"/>
              </a:rPr>
              <a:t>radial-gradient</a:t>
            </a:r>
            <a:r>
              <a:rPr lang="zh-TW" altLang="en-US" sz="2000" b="1" dirty="0">
                <a:solidFill>
                  <a:srgbClr val="92D050"/>
                </a:solidFill>
                <a:latin typeface="Courier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Courier"/>
              </a:rPr>
              <a:t>(</a:t>
            </a:r>
            <a:r>
              <a:rPr lang="en-US" altLang="zh-TW" sz="2000" b="1" dirty="0">
                <a:solidFill>
                  <a:srgbClr val="FFFF00"/>
                </a:solidFill>
                <a:latin typeface="Courier"/>
              </a:rPr>
              <a:t>shape size at position, start-color, ..., last-color</a:t>
            </a:r>
            <a:r>
              <a:rPr lang="en-US" altLang="zh-TW" sz="2000" b="1" dirty="0">
                <a:solidFill>
                  <a:schemeClr val="tx1"/>
                </a:solidFill>
                <a:latin typeface="Courier"/>
              </a:rPr>
              <a:t>);</a:t>
            </a:r>
            <a:endParaRPr lang="zh-TW" altLang="en-US" sz="2000" b="1" dirty="0">
              <a:solidFill>
                <a:schemeClr val="tx1"/>
              </a:solidFill>
              <a:latin typeface="Courier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15480" y="3002711"/>
            <a:ext cx="7704856" cy="335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err="1" smtClean="0">
                <a:latin typeface="Calibri" panose="020F0502020204030204" pitchFamily="34" charset="0"/>
                <a:ea typeface="微軟正黑體" panose="020B0604030504040204" pitchFamily="34" charset="-120"/>
              </a:rPr>
              <a:t>Shap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定義漸層的形狀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err="1" smtClean="0">
                <a:latin typeface="Calibri" panose="020F0502020204030204" pitchFamily="34" charset="0"/>
                <a:ea typeface="微軟正黑體" panose="020B0604030504040204" pitchFamily="34" charset="-120"/>
              </a:rPr>
              <a:t>Elipse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預設值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err="1" smtClean="0">
                <a:latin typeface="Calibri" panose="020F0502020204030204" pitchFamily="34" charset="0"/>
                <a:ea typeface="微軟正黑體" panose="020B0604030504040204" pitchFamily="34" charset="-120"/>
              </a:rPr>
              <a:t>Cirecle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Size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：定義漸層的大小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Position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：定義漸層開始的位置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預設為正中央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i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start-color, ..., last-color</a:t>
            </a:r>
            <a:r>
              <a:rPr lang="zh-TW" altLang="en-US" sz="2400" b="1" i="1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：定義顏色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0551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CSS3</a:t>
            </a:r>
            <a:r>
              <a:rPr lang="zh-TW" altLang="en-US" sz="4000" dirty="0"/>
              <a:t>漸層背景屬性</a:t>
            </a:r>
            <a:r>
              <a:rPr lang="en-US" altLang="zh-TW" sz="4000" dirty="0"/>
              <a:t>-radial-gradient (</a:t>
            </a:r>
            <a:r>
              <a:rPr lang="zh-TW" altLang="en-US" sz="4000" dirty="0"/>
              <a:t>區塊漸層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91" r="3123" b="82052"/>
          <a:stretch/>
        </p:blipFill>
        <p:spPr>
          <a:xfrm>
            <a:off x="1127448" y="5449659"/>
            <a:ext cx="4032448" cy="44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27323" b="76989"/>
          <a:stretch/>
        </p:blipFill>
        <p:spPr>
          <a:xfrm>
            <a:off x="1055440" y="1852685"/>
            <a:ext cx="6984776" cy="7934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26170" r="3123" b="58487"/>
          <a:stretch/>
        </p:blipFill>
        <p:spPr>
          <a:xfrm>
            <a:off x="1097042" y="2895354"/>
            <a:ext cx="4032448" cy="37996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24764" r="27323" b="52225"/>
          <a:stretch/>
        </p:blipFill>
        <p:spPr>
          <a:xfrm>
            <a:off x="1055440" y="4335033"/>
            <a:ext cx="6984776" cy="79344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583832" y="4581128"/>
            <a:ext cx="792088" cy="288032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8328248" y="6478153"/>
            <a:ext cx="3745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sample_BGColor_RadialGradient.html</a:t>
            </a:r>
          </a:p>
        </p:txBody>
      </p:sp>
    </p:spTree>
    <p:extLst>
      <p:ext uri="{BB962C8B-B14F-4D97-AF65-F5344CB8AC3E}">
        <p14:creationId xmlns:p14="http://schemas.microsoft.com/office/powerpoint/2010/main" val="80915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CSS3</a:t>
            </a:r>
            <a:r>
              <a:rPr lang="zh-TW" altLang="en-US" sz="4000" dirty="0"/>
              <a:t>漸層背景屬性</a:t>
            </a:r>
            <a:r>
              <a:rPr lang="en-US" altLang="zh-TW" sz="4000" dirty="0"/>
              <a:t>-radial-gradient (</a:t>
            </a:r>
            <a:r>
              <a:rPr lang="zh-TW" altLang="en-US" sz="4000" dirty="0"/>
              <a:t>區塊漸層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-368" t="49710" r="3491" b="32433"/>
          <a:stretch/>
        </p:blipFill>
        <p:spPr>
          <a:xfrm>
            <a:off x="911424" y="2709620"/>
            <a:ext cx="4032448" cy="4422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76153" r="3123" b="8504"/>
          <a:stretch/>
        </p:blipFill>
        <p:spPr>
          <a:xfrm>
            <a:off x="911424" y="5308734"/>
            <a:ext cx="4032448" cy="3799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89" t="51558" r="-399" b="25431"/>
          <a:stretch/>
        </p:blipFill>
        <p:spPr>
          <a:xfrm>
            <a:off x="911424" y="1628800"/>
            <a:ext cx="9582799" cy="79344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-407" t="77220" r="349" b="-231"/>
          <a:stretch/>
        </p:blipFill>
        <p:spPr>
          <a:xfrm>
            <a:off x="911424" y="4026064"/>
            <a:ext cx="9616247" cy="79344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28248" y="6478153"/>
            <a:ext cx="3745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sample_BGColor_RadialGradient.html</a:t>
            </a:r>
          </a:p>
        </p:txBody>
      </p:sp>
    </p:spTree>
    <p:extLst>
      <p:ext uri="{BB962C8B-B14F-4D97-AF65-F5344CB8AC3E}">
        <p14:creationId xmlns:p14="http://schemas.microsoft.com/office/powerpoint/2010/main" val="1675711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練習</a:t>
            </a:r>
            <a:r>
              <a:rPr lang="en-US" altLang="zh-TW" dirty="0" smtClean="0">
                <a:solidFill>
                  <a:srgbClr val="FFFF00"/>
                </a:solidFill>
              </a:rPr>
              <a:t>2 CSS</a:t>
            </a:r>
            <a:r>
              <a:rPr lang="zh-TW" altLang="en-US" dirty="0" smtClean="0">
                <a:solidFill>
                  <a:srgbClr val="FFFF00"/>
                </a:solidFill>
              </a:rPr>
              <a:t> 顏色設定練習</a:t>
            </a:r>
            <a:r>
              <a:rPr lang="en-US" altLang="zh-TW" dirty="0" smtClean="0">
                <a:solidFill>
                  <a:srgbClr val="FFFF00"/>
                </a:solidFill>
              </a:rPr>
              <a:t>-</a:t>
            </a:r>
            <a:r>
              <a:rPr lang="zh-TW" altLang="en-US" dirty="0" smtClean="0">
                <a:solidFill>
                  <a:srgbClr val="FFFF00"/>
                </a:solidFill>
              </a:rPr>
              <a:t>漸層色設定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551384" y="980728"/>
            <a:ext cx="10945216" cy="4276726"/>
          </a:xfrm>
        </p:spPr>
        <p:txBody>
          <a:bodyPr>
            <a:noAutofit/>
          </a:bodyPr>
          <a:lstStyle/>
          <a:p>
            <a:r>
              <a:rPr lang="zh-TW" altLang="en-US" sz="1800" dirty="0" smtClean="0"/>
              <a:t>延續練習</a:t>
            </a:r>
            <a:r>
              <a:rPr lang="en-US" altLang="zh-TW" sz="1800" dirty="0" smtClean="0"/>
              <a:t>1</a:t>
            </a:r>
            <a:r>
              <a:rPr lang="zh-TW" altLang="en-US" sz="1800" dirty="0" smtClean="0"/>
              <a:t>的結果，</a:t>
            </a:r>
            <a:endParaRPr lang="en-US" altLang="zh-TW" sz="1800" dirty="0" smtClean="0"/>
          </a:p>
          <a:p>
            <a:r>
              <a:rPr lang="zh-TW" altLang="en-US" sz="1800" dirty="0"/>
              <a:t>將網頁的頁籤標題資訊設定為</a:t>
            </a:r>
            <a:r>
              <a:rPr lang="en-US" altLang="zh-TW" sz="1800" dirty="0"/>
              <a:t>”</a:t>
            </a:r>
            <a:r>
              <a:rPr lang="zh-TW" altLang="en-US" sz="1800" dirty="0"/>
              <a:t> </a:t>
            </a:r>
            <a:r>
              <a:rPr lang="en-US" altLang="zh-TW" sz="1800" dirty="0"/>
              <a:t>CSS </a:t>
            </a:r>
            <a:r>
              <a:rPr lang="zh-TW" altLang="en-US" sz="1800" dirty="0"/>
              <a:t>顏色設定練習</a:t>
            </a:r>
            <a:r>
              <a:rPr lang="en-US" altLang="zh-TW" sz="1800" dirty="0"/>
              <a:t>-</a:t>
            </a:r>
            <a:r>
              <a:rPr lang="zh-TW" altLang="en-US" sz="1800" dirty="0"/>
              <a:t>漸層色</a:t>
            </a:r>
            <a:r>
              <a:rPr lang="zh-TW" altLang="en-US" sz="1800" dirty="0"/>
              <a:t>設定</a:t>
            </a:r>
            <a:r>
              <a:rPr lang="en-US" altLang="zh-TW" sz="1800" dirty="0"/>
              <a:t>“</a:t>
            </a:r>
          </a:p>
          <a:p>
            <a:r>
              <a:rPr lang="zh-TW" altLang="en-US" sz="1800" dirty="0" smtClean="0"/>
              <a:t>參考結果畫面，將所有的背景色，都改成漸層設定</a:t>
            </a:r>
            <a:endParaRPr lang="en-US" altLang="zh-TW" sz="1800" dirty="0" smtClean="0"/>
          </a:p>
          <a:p>
            <a:r>
              <a:rPr lang="en-US" altLang="zh-TW" sz="1800" dirty="0" smtClean="0"/>
              <a:t>Header </a:t>
            </a:r>
            <a:r>
              <a:rPr lang="zh-TW" altLang="en-US" sz="1800" dirty="0" smtClean="0"/>
              <a:t>跟 </a:t>
            </a:r>
            <a:r>
              <a:rPr lang="en-US" altLang="zh-TW" sz="1800" dirty="0" smtClean="0"/>
              <a:t>footer </a:t>
            </a:r>
            <a:r>
              <a:rPr lang="zh-TW" altLang="en-US" sz="1800" dirty="0" smtClean="0"/>
              <a:t>的部分，請</a:t>
            </a:r>
            <a:r>
              <a:rPr lang="zh-TW" altLang="en-US" sz="1800" dirty="0"/>
              <a:t>利</a:t>
            </a:r>
            <a:r>
              <a:rPr lang="zh-TW" altLang="en-US" sz="1800" dirty="0" smtClean="0"/>
              <a:t>用</a:t>
            </a:r>
            <a:r>
              <a:rPr lang="en-US" altLang="zh-TW" sz="1800" dirty="0" smtClean="0"/>
              <a:t>RGBA</a:t>
            </a:r>
            <a:r>
              <a:rPr lang="zh-TW" altLang="en-US" sz="1800" dirty="0" smtClean="0"/>
              <a:t> 或</a:t>
            </a:r>
            <a:r>
              <a:rPr lang="en-US" altLang="zh-TW" sz="1800" dirty="0" smtClean="0"/>
              <a:t>HSLA </a:t>
            </a:r>
            <a:r>
              <a:rPr lang="zh-TW" altLang="en-US" sz="1800" dirty="0" smtClean="0"/>
              <a:t>進行顏色的設定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主要是設定</a:t>
            </a:r>
            <a:r>
              <a:rPr lang="en-US" altLang="zh-TW" sz="1800" dirty="0" smtClean="0"/>
              <a:t>Alpha</a:t>
            </a:r>
            <a:r>
              <a:rPr lang="zh-TW" altLang="en-US" sz="1800" dirty="0" smtClean="0"/>
              <a:t>值，讓背景前景的顏色可增加透明度。</a:t>
            </a:r>
            <a:endParaRPr lang="en-US" altLang="zh-TW" sz="1800" dirty="0" smtClean="0"/>
          </a:p>
          <a:p>
            <a:r>
              <a:rPr lang="zh-TW" altLang="en-US" sz="1800" dirty="0" smtClean="0"/>
              <a:t>觀察結果畫面，幫網頁背景加上漸層色</a:t>
            </a:r>
            <a:endParaRPr lang="en-US" altLang="zh-TW" sz="1800" dirty="0" smtClean="0"/>
          </a:p>
          <a:p>
            <a:r>
              <a:rPr lang="zh-TW" altLang="en-US" sz="1800" dirty="0" smtClean="0"/>
              <a:t>在</a:t>
            </a:r>
            <a:r>
              <a:rPr lang="en-US" altLang="zh-TW" sz="1800" dirty="0" smtClean="0"/>
              <a:t>section1</a:t>
            </a:r>
            <a:r>
              <a:rPr lang="zh-TW" altLang="en-US" sz="1800" dirty="0" smtClean="0"/>
              <a:t>跟</a:t>
            </a:r>
            <a:r>
              <a:rPr lang="en-US" altLang="zh-TW" sz="1800" dirty="0" smtClean="0"/>
              <a:t>section2</a:t>
            </a:r>
            <a:r>
              <a:rPr lang="zh-TW" altLang="en-US" sz="1800" dirty="0" smtClean="0"/>
              <a:t>的部分，請觀察結果畫面，分別進行不同的漸層設定</a:t>
            </a:r>
            <a:endParaRPr lang="en-US" altLang="zh-TW" sz="1800" dirty="0" smtClean="0"/>
          </a:p>
          <a:p>
            <a:pPr lvl="1"/>
            <a:r>
              <a:rPr lang="en-US" altLang="zh-TW" sz="1800" dirty="0" smtClean="0"/>
              <a:t>Section1 </a:t>
            </a:r>
            <a:r>
              <a:rPr lang="zh-TW" altLang="en-US" sz="1800" dirty="0" smtClean="0"/>
              <a:t>的漸層是有角度的，角度設定為</a:t>
            </a:r>
            <a:r>
              <a:rPr lang="en-US" altLang="zh-TW" sz="1800" dirty="0" smtClean="0"/>
              <a:t>45</a:t>
            </a:r>
            <a:r>
              <a:rPr lang="zh-TW" altLang="en-US" sz="1800" dirty="0" smtClean="0"/>
              <a:t>度，並請注意，漸層色是重複的</a:t>
            </a:r>
            <a:endParaRPr lang="en-US" altLang="zh-TW" sz="1800" dirty="0" smtClean="0"/>
          </a:p>
          <a:p>
            <a:pPr lvl="1"/>
            <a:r>
              <a:rPr lang="en-US" altLang="zh-TW" sz="1800" dirty="0" smtClean="0"/>
              <a:t>Section2</a:t>
            </a:r>
            <a:r>
              <a:rPr lang="zh-TW" altLang="en-US" sz="1800" dirty="0" smtClean="0"/>
              <a:t>的漸層是由左而右 ，或由左至右都可以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6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FF00"/>
                </a:solidFill>
              </a:rPr>
              <a:t>練習</a:t>
            </a:r>
            <a:r>
              <a:rPr lang="en-US" altLang="zh-TW" dirty="0">
                <a:solidFill>
                  <a:srgbClr val="FFFF00"/>
                </a:solidFill>
              </a:rPr>
              <a:t>2 CSS</a:t>
            </a:r>
            <a:r>
              <a:rPr lang="zh-TW" altLang="en-US" dirty="0">
                <a:solidFill>
                  <a:srgbClr val="FFFF00"/>
                </a:solidFill>
              </a:rPr>
              <a:t> 顏色設定練習</a:t>
            </a:r>
            <a:r>
              <a:rPr lang="en-US" altLang="zh-TW" dirty="0">
                <a:solidFill>
                  <a:srgbClr val="FFFF00"/>
                </a:solidFill>
              </a:rPr>
              <a:t>-</a:t>
            </a:r>
            <a:r>
              <a:rPr lang="zh-TW" altLang="en-US" dirty="0">
                <a:solidFill>
                  <a:srgbClr val="FFFF00"/>
                </a:solidFill>
              </a:rPr>
              <a:t>漸層色設定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190935"/>
            <a:ext cx="9649072" cy="49238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58361" y="6488668"/>
            <a:ext cx="271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HW_CSS_Color_linear.html</a:t>
            </a:r>
          </a:p>
        </p:txBody>
      </p:sp>
    </p:spTree>
    <p:extLst>
      <p:ext uri="{BB962C8B-B14F-4D97-AF65-F5344CB8AC3E}">
        <p14:creationId xmlns:p14="http://schemas.microsoft.com/office/powerpoint/2010/main" val="200730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其他背景屬性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250488" y="5870576"/>
            <a:ext cx="417512" cy="377825"/>
          </a:xfrm>
        </p:spPr>
        <p:txBody>
          <a:bodyPr/>
          <a:lstStyle/>
          <a:p>
            <a:fld id="{4DAEBDB0-D9E9-414A-8B15-8159AA6E7A8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5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background-image </a:t>
            </a:r>
            <a:r>
              <a:rPr lang="en-US" altLang="zh-TW" sz="4000" dirty="0"/>
              <a:t>( </a:t>
            </a:r>
            <a:r>
              <a:rPr lang="zh-TW" altLang="en-US" sz="4000" dirty="0"/>
              <a:t>背景圖片</a:t>
            </a:r>
            <a:r>
              <a:rPr lang="en-US" altLang="zh-TW" sz="4000" dirty="0"/>
              <a:t>) </a:t>
            </a:r>
            <a:endParaRPr lang="zh-TW" altLang="en-US" sz="4000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85803" y="1514475"/>
            <a:ext cx="6058270" cy="4276726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若要在網頁中，插入背景圖片，可利用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Background-image</a:t>
            </a:r>
            <a:r>
              <a:rPr lang="zh-TW" altLang="en-US" sz="2400" dirty="0" smtClean="0"/>
              <a:t>插入圖片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請注意，路徑必須用</a:t>
            </a:r>
            <a:r>
              <a:rPr lang="en-US" altLang="zh-TW" sz="2400" dirty="0" smtClean="0">
                <a:solidFill>
                  <a:srgbClr val="FFFF00"/>
                </a:solidFill>
              </a:rPr>
              <a:t>”</a:t>
            </a:r>
            <a:r>
              <a:rPr lang="zh-TW" altLang="en-US" sz="2400" dirty="0" smtClean="0">
                <a:solidFill>
                  <a:srgbClr val="FFFF00"/>
                </a:solidFill>
              </a:rPr>
              <a:t> </a:t>
            </a:r>
            <a:r>
              <a:rPr lang="en-US" altLang="zh-TW" sz="2400" dirty="0" smtClean="0">
                <a:solidFill>
                  <a:srgbClr val="FFFF00"/>
                </a:solidFill>
              </a:rPr>
              <a:t>”</a:t>
            </a:r>
            <a:r>
              <a:rPr lang="zh-TW" altLang="en-US" sz="2400" dirty="0" smtClean="0"/>
              <a:t>包起來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044508"/>
            <a:ext cx="3857131" cy="356765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85801" y="2492896"/>
            <a:ext cx="6058271" cy="461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92D050"/>
                </a:solidFill>
              </a:rPr>
              <a:t>background-image</a:t>
            </a:r>
            <a:r>
              <a:rPr lang="en-US" altLang="zh-TW" sz="2400" b="1" dirty="0">
                <a:solidFill>
                  <a:srgbClr val="92D050"/>
                </a:solidFill>
              </a:rPr>
              <a:t>: </a:t>
            </a:r>
            <a:r>
              <a:rPr lang="en-US" altLang="zh-TW" sz="2400" b="1" dirty="0" err="1">
                <a:solidFill>
                  <a:srgbClr val="FFFF00"/>
                </a:solidFill>
              </a:rPr>
              <a:t>url</a:t>
            </a:r>
            <a:r>
              <a:rPr lang="en-US" altLang="zh-TW" sz="2400" b="1" dirty="0">
                <a:solidFill>
                  <a:srgbClr val="FFFF00"/>
                </a:solidFill>
              </a:rPr>
              <a:t>("</a:t>
            </a:r>
            <a:r>
              <a:rPr lang="en-US" altLang="zh-TW" sz="2400" b="1" dirty="0" err="1">
                <a:solidFill>
                  <a:srgbClr val="FFFF00"/>
                </a:solidFill>
              </a:rPr>
              <a:t>img</a:t>
            </a:r>
            <a:r>
              <a:rPr lang="en-US" altLang="zh-TW" sz="2400" b="1" dirty="0">
                <a:solidFill>
                  <a:srgbClr val="FFFF00"/>
                </a:solidFill>
              </a:rPr>
              <a:t>/BGImage-2.png");</a:t>
            </a:r>
          </a:p>
        </p:txBody>
      </p:sp>
      <p:sp>
        <p:nvSpPr>
          <p:cNvPr id="2" name="矩形 1"/>
          <p:cNvSpPr/>
          <p:nvPr/>
        </p:nvSpPr>
        <p:spPr>
          <a:xfrm>
            <a:off x="9900650" y="6488668"/>
            <a:ext cx="231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sample_BGImage.html</a:t>
            </a:r>
          </a:p>
        </p:txBody>
      </p:sp>
    </p:spTree>
    <p:extLst>
      <p:ext uri="{BB962C8B-B14F-4D97-AF65-F5344CB8AC3E}">
        <p14:creationId xmlns:p14="http://schemas.microsoft.com/office/powerpoint/2010/main" val="2595956640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background-repeat </a:t>
            </a:r>
            <a:r>
              <a:rPr lang="en-US" altLang="zh-TW" sz="4000" dirty="0"/>
              <a:t>( </a:t>
            </a:r>
            <a:r>
              <a:rPr lang="zh-TW" altLang="en-US" sz="4000" dirty="0"/>
              <a:t>背景</a:t>
            </a:r>
            <a:r>
              <a:rPr lang="zh-TW" altLang="en-US" sz="4000" dirty="0" smtClean="0"/>
              <a:t>圖片重複屬性</a:t>
            </a:r>
            <a:r>
              <a:rPr lang="en-US" altLang="zh-TW" sz="4000" dirty="0" smtClean="0"/>
              <a:t>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2670" y="1075268"/>
            <a:ext cx="10131425" cy="4276726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</a:rPr>
              <a:t>圖片是預設水平跟垂直自動重複</a:t>
            </a:r>
            <a:endParaRPr lang="en-US" altLang="zh-TW" sz="2400" dirty="0" smtClean="0">
              <a:latin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</a:rPr>
              <a:t>若要設定網頁圖片的重複顯示方式，則可透過</a:t>
            </a:r>
            <a:r>
              <a:rPr lang="en-US" altLang="zh-TW" sz="2400" dirty="0">
                <a:latin typeface="微軟正黑體" panose="020B0604030504040204" pitchFamily="34" charset="-120"/>
              </a:rPr>
              <a:t> </a:t>
            </a:r>
            <a:r>
              <a:rPr lang="en-US" altLang="zh-TW" sz="2400" dirty="0" smtClean="0">
                <a:latin typeface="微軟正黑體" panose="020B0604030504040204" pitchFamily="34" charset="-120"/>
              </a:rPr>
              <a:t>background-repeat</a:t>
            </a:r>
            <a:r>
              <a:rPr lang="zh-TW" altLang="en-US" sz="2400" dirty="0" smtClean="0">
                <a:latin typeface="微軟正黑體" panose="020B0604030504040204" pitchFamily="34" charset="-120"/>
              </a:rPr>
              <a:t>來進行設定</a:t>
            </a:r>
            <a:endParaRPr lang="zh-TW" altLang="en-US" sz="2400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351584" y="2239839"/>
            <a:ext cx="7632848" cy="1015663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 </a:t>
            </a:r>
            <a:r>
              <a:rPr lang="en-US" altLang="zh-TW" sz="2000" b="1" dirty="0">
                <a:solidFill>
                  <a:srgbClr val="92D050"/>
                </a:solidFill>
              </a:rPr>
              <a:t>background-repeat: </a:t>
            </a:r>
            <a:r>
              <a:rPr lang="en-US" altLang="zh-TW" sz="2000" b="1" dirty="0">
                <a:solidFill>
                  <a:srgbClr val="FFFF00"/>
                </a:solidFill>
              </a:rPr>
              <a:t>repeat-x</a:t>
            </a:r>
            <a:r>
              <a:rPr lang="en-US" altLang="zh-TW" sz="2000" b="1" dirty="0" smtClean="0">
                <a:solidFill>
                  <a:srgbClr val="FFFF00"/>
                </a:solidFill>
              </a:rPr>
              <a:t>;</a:t>
            </a:r>
            <a:r>
              <a:rPr lang="zh-TW" altLang="en-US" sz="20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2000" b="1" dirty="0" smtClean="0">
                <a:solidFill>
                  <a:srgbClr val="FFFFFF"/>
                </a:solidFill>
              </a:rPr>
              <a:t>/</a:t>
            </a:r>
            <a:r>
              <a:rPr lang="zh-TW" altLang="en-US" sz="2000" b="1" dirty="0" smtClean="0">
                <a:solidFill>
                  <a:srgbClr val="FFFFFF"/>
                </a:solidFill>
              </a:rPr>
              <a:t>*設定為水平重複 *</a:t>
            </a:r>
            <a:r>
              <a:rPr lang="en-US" altLang="zh-TW" sz="2000" b="1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altLang="zh-TW" sz="2000" b="1" dirty="0" smtClean="0">
                <a:solidFill>
                  <a:srgbClr val="92D050"/>
                </a:solidFill>
              </a:rPr>
              <a:t>background-repeat</a:t>
            </a:r>
            <a:r>
              <a:rPr lang="en-US" altLang="zh-TW" sz="2000" b="1" dirty="0">
                <a:solidFill>
                  <a:srgbClr val="92D050"/>
                </a:solidFill>
              </a:rPr>
              <a:t>: </a:t>
            </a:r>
            <a:r>
              <a:rPr lang="en-US" altLang="zh-TW" sz="2000" b="1" dirty="0" smtClean="0">
                <a:solidFill>
                  <a:srgbClr val="FFFF00"/>
                </a:solidFill>
              </a:rPr>
              <a:t>repeat-y;</a:t>
            </a:r>
            <a:r>
              <a:rPr lang="zh-TW" altLang="en-US" sz="20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2000" b="1" dirty="0">
                <a:solidFill>
                  <a:srgbClr val="FFFFFF"/>
                </a:solidFill>
              </a:rPr>
              <a:t>/</a:t>
            </a:r>
            <a:r>
              <a:rPr lang="zh-TW" altLang="en-US" sz="2000" b="1" dirty="0">
                <a:solidFill>
                  <a:srgbClr val="FFFFFF"/>
                </a:solidFill>
              </a:rPr>
              <a:t>*設定</a:t>
            </a:r>
            <a:r>
              <a:rPr lang="zh-TW" altLang="en-US" sz="2000" b="1" dirty="0" smtClean="0">
                <a:solidFill>
                  <a:srgbClr val="FFFFFF"/>
                </a:solidFill>
              </a:rPr>
              <a:t>為垂</a:t>
            </a:r>
            <a:r>
              <a:rPr lang="zh-TW" altLang="en-US" sz="2000" b="1" dirty="0">
                <a:solidFill>
                  <a:srgbClr val="FFFFFF"/>
                </a:solidFill>
              </a:rPr>
              <a:t>直</a:t>
            </a:r>
            <a:r>
              <a:rPr lang="zh-TW" altLang="en-US" sz="2000" b="1" dirty="0" smtClean="0">
                <a:solidFill>
                  <a:srgbClr val="FFFFFF"/>
                </a:solidFill>
              </a:rPr>
              <a:t>重複 </a:t>
            </a:r>
            <a:r>
              <a:rPr lang="zh-TW" altLang="en-US" sz="2000" b="1" dirty="0">
                <a:solidFill>
                  <a:srgbClr val="FFFFFF"/>
                </a:solidFill>
              </a:rPr>
              <a:t>*</a:t>
            </a:r>
            <a:r>
              <a:rPr lang="en-US" altLang="zh-TW" sz="2000" b="1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altLang="zh-TW" sz="2000" b="1" dirty="0">
                <a:solidFill>
                  <a:srgbClr val="92D050"/>
                </a:solidFill>
              </a:rPr>
              <a:t>background-repeat: </a:t>
            </a:r>
            <a:r>
              <a:rPr lang="en-US" altLang="zh-TW" sz="2000" b="1" dirty="0" smtClean="0">
                <a:solidFill>
                  <a:srgbClr val="FFFF00"/>
                </a:solidFill>
              </a:rPr>
              <a:t>no-repeat;</a:t>
            </a:r>
            <a:r>
              <a:rPr lang="zh-TW" altLang="en-US" sz="20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2000" b="1" dirty="0">
                <a:solidFill>
                  <a:srgbClr val="FFFFFF"/>
                </a:solidFill>
              </a:rPr>
              <a:t>/</a:t>
            </a:r>
            <a:r>
              <a:rPr lang="zh-TW" altLang="en-US" sz="2000" b="1" dirty="0">
                <a:solidFill>
                  <a:srgbClr val="FFFFFF"/>
                </a:solidFill>
              </a:rPr>
              <a:t>*設定為垂直重複 *</a:t>
            </a:r>
            <a:r>
              <a:rPr lang="en-US" altLang="zh-TW" sz="2000" b="1" dirty="0" smtClean="0">
                <a:solidFill>
                  <a:srgbClr val="FFFFFF"/>
                </a:solidFill>
              </a:rPr>
              <a:t>/</a:t>
            </a:r>
            <a:endParaRPr lang="en-US" altLang="zh-TW" sz="2000" b="1" dirty="0">
              <a:solidFill>
                <a:srgbClr val="FFFFFF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659" y="3376203"/>
            <a:ext cx="2466439" cy="29664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26" y="3394210"/>
            <a:ext cx="2382324" cy="29833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623" t="-305" r="9697" b="305"/>
          <a:stretch/>
        </p:blipFill>
        <p:spPr>
          <a:xfrm>
            <a:off x="1088794" y="3376202"/>
            <a:ext cx="2358889" cy="29664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53456" y="6453336"/>
            <a:ext cx="2827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sample_BGImage_repY.html</a:t>
            </a:r>
          </a:p>
        </p:txBody>
      </p:sp>
      <p:sp>
        <p:nvSpPr>
          <p:cNvPr id="10" name="矩形 9"/>
          <p:cNvSpPr/>
          <p:nvPr/>
        </p:nvSpPr>
        <p:spPr>
          <a:xfrm>
            <a:off x="885172" y="6453336"/>
            <a:ext cx="2862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sample_BGImage</a:t>
            </a:r>
            <a:r>
              <a:rPr lang="zh-TW" altLang="en-US" dirty="0" smtClean="0"/>
              <a:t>_rep</a:t>
            </a:r>
            <a:r>
              <a:rPr lang="en-US" altLang="zh-TW" dirty="0" smtClean="0"/>
              <a:t>X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808144" y="6453336"/>
            <a:ext cx="3040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sample_BGImage</a:t>
            </a:r>
            <a:r>
              <a:rPr lang="zh-TW" altLang="en-US" dirty="0" smtClean="0"/>
              <a:t>_rep</a:t>
            </a:r>
            <a:r>
              <a:rPr lang="en-US" altLang="zh-TW" dirty="0" smtClean="0"/>
              <a:t>NO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789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background-position ( </a:t>
            </a:r>
            <a:r>
              <a:rPr lang="zh-TW" altLang="en-US" sz="4000" dirty="0"/>
              <a:t>背景圖片位置</a:t>
            </a:r>
            <a:r>
              <a:rPr lang="en-US" altLang="zh-TW" sz="4000" dirty="0"/>
              <a:t>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2670" y="1075268"/>
            <a:ext cx="10131425" cy="4276726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</a:rPr>
              <a:t>利用背景屬性</a:t>
            </a:r>
            <a:r>
              <a:rPr lang="en-US" altLang="zh-TW" sz="2400" dirty="0">
                <a:solidFill>
                  <a:srgbClr val="FFFF00"/>
                </a:solidFill>
              </a:rPr>
              <a:t>background-position</a:t>
            </a:r>
            <a:r>
              <a:rPr lang="zh-TW" altLang="en-US" sz="2400" dirty="0" smtClean="0">
                <a:solidFill>
                  <a:srgbClr val="FFFF00"/>
                </a:solidFill>
                <a:latin typeface="微軟正黑體" panose="020B0604030504040204" pitchFamily="34" charset="-120"/>
              </a:rPr>
              <a:t> ，可設定背景圖出現的位置</a:t>
            </a:r>
            <a:endParaRPr lang="en-US" altLang="zh-TW" sz="2400" dirty="0" smtClean="0">
              <a:solidFill>
                <a:srgbClr val="FFFF00"/>
              </a:solidFill>
              <a:latin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</a:rPr>
              <a:t>須配合</a:t>
            </a:r>
            <a:r>
              <a:rPr lang="en-US" altLang="zh-TW" sz="2400" dirty="0">
                <a:solidFill>
                  <a:srgbClr val="FFFF00"/>
                </a:solidFill>
                <a:latin typeface="微軟正黑體" panose="020B0604030504040204" pitchFamily="34" charset="-120"/>
              </a:rPr>
              <a:t>background-repeat: no-repeat</a:t>
            </a:r>
            <a:r>
              <a:rPr lang="zh-TW" altLang="en-US" sz="2400" dirty="0">
                <a:latin typeface="微軟正黑體" panose="020B0604030504040204" pitchFamily="34" charset="-120"/>
              </a:rPr>
              <a:t>來使用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31504" y="2136838"/>
            <a:ext cx="8064896" cy="83099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92D050"/>
                </a:solidFill>
              </a:rPr>
              <a:t> </a:t>
            </a:r>
            <a:r>
              <a:rPr lang="en-US" altLang="zh-TW" sz="2400" b="1" dirty="0">
                <a:solidFill>
                  <a:srgbClr val="92D050"/>
                </a:solidFill>
              </a:rPr>
              <a:t>background-repeat: </a:t>
            </a:r>
            <a:r>
              <a:rPr lang="en-US" altLang="zh-TW" sz="2400" b="1" dirty="0">
                <a:solidFill>
                  <a:srgbClr val="FFFF00"/>
                </a:solidFill>
              </a:rPr>
              <a:t>no-repeat;</a:t>
            </a:r>
          </a:p>
          <a:p>
            <a:r>
              <a:rPr lang="en-US" altLang="zh-TW" sz="2400" b="1" dirty="0" smtClean="0">
                <a:solidFill>
                  <a:srgbClr val="FFFFFF"/>
                </a:solidFill>
              </a:rPr>
              <a:t> </a:t>
            </a:r>
            <a:r>
              <a:rPr lang="en-US" altLang="zh-TW" sz="2400" b="1" dirty="0">
                <a:solidFill>
                  <a:srgbClr val="92D050"/>
                </a:solidFill>
              </a:rPr>
              <a:t>background-position: </a:t>
            </a:r>
            <a:r>
              <a:rPr lang="en-US" altLang="zh-TW" sz="2400" b="1" dirty="0">
                <a:solidFill>
                  <a:srgbClr val="FFFF00"/>
                </a:solidFill>
              </a:rPr>
              <a:t>right top;</a:t>
            </a:r>
          </a:p>
        </p:txBody>
      </p:sp>
      <p:sp>
        <p:nvSpPr>
          <p:cNvPr id="6" name="矩形 5"/>
          <p:cNvSpPr/>
          <p:nvPr/>
        </p:nvSpPr>
        <p:spPr>
          <a:xfrm>
            <a:off x="8987605" y="6462333"/>
            <a:ext cx="318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sample_BGImage_position.html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3213631"/>
            <a:ext cx="4628009" cy="29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background-attachment ( </a:t>
            </a:r>
            <a:r>
              <a:rPr lang="zh-TW" altLang="en-US" sz="4000" dirty="0"/>
              <a:t>背景</a:t>
            </a:r>
            <a:r>
              <a:rPr lang="zh-TW" altLang="en-US" sz="4000" dirty="0" smtClean="0"/>
              <a:t>圖片固定位置</a:t>
            </a:r>
            <a:r>
              <a:rPr lang="en-US" altLang="zh-TW" sz="4000" dirty="0" smtClean="0"/>
              <a:t>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</a:rPr>
              <a:t>若需固定背景圖片的位置，可採用</a:t>
            </a:r>
            <a:r>
              <a:rPr lang="en-US" altLang="zh-TW" sz="2400" dirty="0" smtClean="0">
                <a:solidFill>
                  <a:srgbClr val="FFFF00"/>
                </a:solidFill>
                <a:latin typeface="微軟正黑體" panose="020B0604030504040204" pitchFamily="34" charset="-120"/>
              </a:rPr>
              <a:t>background-attachment</a:t>
            </a:r>
            <a:r>
              <a:rPr lang="zh-TW" altLang="en-US" sz="2400" dirty="0" smtClean="0">
                <a:latin typeface="微軟正黑體" panose="020B0604030504040204" pitchFamily="34" charset="-120"/>
              </a:rPr>
              <a:t>屬性，來進行設定</a:t>
            </a:r>
            <a:endParaRPr lang="en-US" altLang="zh-TW" sz="2400" dirty="0" smtClean="0">
              <a:latin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</a:rPr>
              <a:t>此時，當網頁捲動的時候，背景圖片就會固定，而不會受到捲動而影響</a:t>
            </a:r>
            <a:endParaRPr lang="zh-TW" altLang="en-US" sz="2400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47528" y="2963727"/>
            <a:ext cx="8064896" cy="461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2400" b="1" dirty="0">
                <a:solidFill>
                  <a:srgbClr val="92D050"/>
                </a:solidFill>
              </a:rPr>
              <a:t>background-attachment: </a:t>
            </a:r>
            <a:r>
              <a:rPr lang="en-US" altLang="zh-TW" sz="2400" b="1" dirty="0">
                <a:solidFill>
                  <a:srgbClr val="FFFF00"/>
                </a:solidFill>
              </a:rPr>
              <a:t>fixed;</a:t>
            </a:r>
          </a:p>
        </p:txBody>
      </p:sp>
      <p:sp>
        <p:nvSpPr>
          <p:cNvPr id="7" name="矩形 6"/>
          <p:cNvSpPr/>
          <p:nvPr/>
        </p:nvSpPr>
        <p:spPr>
          <a:xfrm>
            <a:off x="9120336" y="6439499"/>
            <a:ext cx="2882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sample_BGImage_fixed.html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22" y="4030876"/>
            <a:ext cx="4774782" cy="22282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4030876"/>
            <a:ext cx="4694189" cy="2218646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>
            <a:off x="8112224" y="3501008"/>
            <a:ext cx="0" cy="52986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1"/>
          <p:cNvSpPr>
            <a:spLocks/>
          </p:cNvSpPr>
          <p:nvPr/>
        </p:nvSpPr>
        <p:spPr bwMode="auto">
          <a:xfrm>
            <a:off x="1702594" y="413060"/>
            <a:ext cx="8751094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0"/>
                <a:sym typeface="Gill Sans" pitchFamily="-102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zh-TW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693664" y="1953369"/>
            <a:ext cx="2920008" cy="1606228"/>
            <a:chOff x="0" y="0"/>
            <a:chExt cx="2616" cy="1438"/>
          </a:xfrm>
        </p:grpSpPr>
        <p:sp>
          <p:nvSpPr>
            <p:cNvPr id="209941" name="Rectangle 2"/>
            <p:cNvSpPr>
              <a:spLocks/>
            </p:cNvSpPr>
            <p:nvPr/>
          </p:nvSpPr>
          <p:spPr bwMode="auto">
            <a:xfrm>
              <a:off x="0" y="0"/>
              <a:ext cx="2616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250" b="1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RGB VALUES</a:t>
              </a:r>
            </a:p>
          </p:txBody>
        </p:sp>
        <p:sp>
          <p:nvSpPr>
            <p:cNvPr id="209942" name="Rectangle 3"/>
            <p:cNvSpPr>
              <a:spLocks/>
            </p:cNvSpPr>
            <p:nvPr/>
          </p:nvSpPr>
          <p:spPr bwMode="auto">
            <a:xfrm>
              <a:off x="47" y="1086"/>
              <a:ext cx="254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250">
                  <a:solidFill>
                    <a:srgbClr val="D9D5D1"/>
                  </a:solidFill>
                  <a:latin typeface="Courier" pitchFamily="-102" charset="0"/>
                  <a:sym typeface="Courier" pitchFamily="-102" charset="0"/>
                </a:rPr>
                <a:t>rgb(102,205,170)</a:t>
              </a:r>
            </a:p>
          </p:txBody>
        </p:sp>
        <p:sp>
          <p:nvSpPr>
            <p:cNvPr id="209943" name="Rectangle 4"/>
            <p:cNvSpPr>
              <a:spLocks/>
            </p:cNvSpPr>
            <p:nvPr/>
          </p:nvSpPr>
          <p:spPr bwMode="auto">
            <a:xfrm>
              <a:off x="39" y="441"/>
              <a:ext cx="2544" cy="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endParaRPr lang="zh-TW" altLang="zh-TW" sz="2953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679530" y="2004716"/>
            <a:ext cx="2844105" cy="1562695"/>
            <a:chOff x="0" y="0"/>
            <a:chExt cx="2547" cy="1400"/>
          </a:xfrm>
        </p:grpSpPr>
        <p:sp>
          <p:nvSpPr>
            <p:cNvPr id="209938" name="Rectangle 6"/>
            <p:cNvSpPr>
              <a:spLocks/>
            </p:cNvSpPr>
            <p:nvPr/>
          </p:nvSpPr>
          <p:spPr bwMode="auto">
            <a:xfrm>
              <a:off x="23" y="0"/>
              <a:ext cx="25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250" b="1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HEX CODES</a:t>
              </a:r>
            </a:p>
          </p:txBody>
        </p:sp>
        <p:sp>
          <p:nvSpPr>
            <p:cNvPr id="209939" name="Rectangle 7"/>
            <p:cNvSpPr>
              <a:spLocks/>
            </p:cNvSpPr>
            <p:nvPr/>
          </p:nvSpPr>
          <p:spPr bwMode="auto">
            <a:xfrm>
              <a:off x="3" y="1032"/>
              <a:ext cx="254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250" dirty="0">
                  <a:solidFill>
                    <a:srgbClr val="D9D5D1"/>
                  </a:solidFill>
                  <a:latin typeface="Courier" pitchFamily="-102" charset="0"/>
                  <a:sym typeface="Courier" pitchFamily="-102" charset="0"/>
                </a:rPr>
                <a:t>#66cdaa</a:t>
              </a:r>
            </a:p>
          </p:txBody>
        </p:sp>
        <p:sp>
          <p:nvSpPr>
            <p:cNvPr id="209940" name="Rectangle 8"/>
            <p:cNvSpPr>
              <a:spLocks/>
            </p:cNvSpPr>
            <p:nvPr/>
          </p:nvSpPr>
          <p:spPr bwMode="auto">
            <a:xfrm>
              <a:off x="0" y="396"/>
              <a:ext cx="2544" cy="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endParaRPr lang="zh-TW" altLang="zh-TW" sz="2953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7620744" y="2004716"/>
            <a:ext cx="2842990" cy="1562695"/>
            <a:chOff x="0" y="0"/>
            <a:chExt cx="2546" cy="1400"/>
          </a:xfrm>
        </p:grpSpPr>
        <p:sp>
          <p:nvSpPr>
            <p:cNvPr id="209935" name="Rectangle 10"/>
            <p:cNvSpPr>
              <a:spLocks/>
            </p:cNvSpPr>
            <p:nvPr/>
          </p:nvSpPr>
          <p:spPr bwMode="auto">
            <a:xfrm>
              <a:off x="16" y="0"/>
              <a:ext cx="252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250" b="1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COLOR NAMES</a:t>
              </a:r>
            </a:p>
          </p:txBody>
        </p:sp>
        <p:sp>
          <p:nvSpPr>
            <p:cNvPr id="209936" name="Rectangle 11"/>
            <p:cNvSpPr>
              <a:spLocks/>
            </p:cNvSpPr>
            <p:nvPr/>
          </p:nvSpPr>
          <p:spPr bwMode="auto">
            <a:xfrm>
              <a:off x="2" y="1032"/>
              <a:ext cx="254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250" dirty="0" err="1">
                  <a:solidFill>
                    <a:srgbClr val="D9D5D1"/>
                  </a:solidFill>
                  <a:latin typeface="Courier" pitchFamily="-102" charset="0"/>
                  <a:sym typeface="Courier" pitchFamily="-102" charset="0"/>
                </a:rPr>
                <a:t>mediumAquaMarine</a:t>
              </a:r>
              <a:endParaRPr lang="en-US" altLang="zh-TW" sz="2250" dirty="0">
                <a:solidFill>
                  <a:srgbClr val="D9D5D1"/>
                </a:solidFill>
                <a:latin typeface="Courier" pitchFamily="-102" charset="0"/>
                <a:sym typeface="Courier" pitchFamily="-102" charset="0"/>
              </a:endParaRPr>
            </a:p>
          </p:txBody>
        </p:sp>
        <p:sp>
          <p:nvSpPr>
            <p:cNvPr id="209937" name="Rectangle 12"/>
            <p:cNvSpPr>
              <a:spLocks/>
            </p:cNvSpPr>
            <p:nvPr/>
          </p:nvSpPr>
          <p:spPr bwMode="auto">
            <a:xfrm>
              <a:off x="0" y="396"/>
              <a:ext cx="2544" cy="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endParaRPr lang="zh-TW" altLang="zh-TW" sz="2953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702594" y="4500564"/>
            <a:ext cx="2920008" cy="884039"/>
            <a:chOff x="0" y="0"/>
            <a:chExt cx="2616" cy="792"/>
          </a:xfrm>
        </p:grpSpPr>
        <p:pic>
          <p:nvPicPr>
            <p:cNvPr id="209933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432"/>
              <a:ext cx="254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934" name="Rectangle 15"/>
            <p:cNvSpPr>
              <a:spLocks/>
            </p:cNvSpPr>
            <p:nvPr/>
          </p:nvSpPr>
          <p:spPr bwMode="auto">
            <a:xfrm>
              <a:off x="0" y="0"/>
              <a:ext cx="2616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250" b="1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HUE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4676181" y="4549676"/>
            <a:ext cx="2839641" cy="834926"/>
            <a:chOff x="0" y="0"/>
            <a:chExt cx="2544" cy="748"/>
          </a:xfrm>
        </p:grpSpPr>
        <p:pic>
          <p:nvPicPr>
            <p:cNvPr id="209931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8"/>
              <a:ext cx="254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932" name="Rectangle 18"/>
            <p:cNvSpPr>
              <a:spLocks/>
            </p:cNvSpPr>
            <p:nvPr/>
          </p:nvSpPr>
          <p:spPr bwMode="auto">
            <a:xfrm>
              <a:off x="32" y="0"/>
              <a:ext cx="25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250" b="1" dirty="0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SATURATION</a:t>
              </a:r>
            </a:p>
          </p:txBody>
        </p:sp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7622977" y="4549676"/>
            <a:ext cx="2848570" cy="834926"/>
            <a:chOff x="0" y="0"/>
            <a:chExt cx="2552" cy="748"/>
          </a:xfrm>
        </p:grpSpPr>
        <p:pic>
          <p:nvPicPr>
            <p:cNvPr id="209929" name="Picture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8"/>
              <a:ext cx="254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930" name="Rectangle 21"/>
            <p:cNvSpPr>
              <a:spLocks/>
            </p:cNvSpPr>
            <p:nvPr/>
          </p:nvSpPr>
          <p:spPr bwMode="auto">
            <a:xfrm>
              <a:off x="8" y="0"/>
              <a:ext cx="254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250" b="1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BRIGHTNESS</a:t>
              </a:r>
            </a:p>
          </p:txBody>
        </p:sp>
      </p:grp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FFFFFF"/>
                </a:solidFill>
                <a:latin typeface="微軟正黑體" panose="020B0604030504040204" pitchFamily="34" charset="-120"/>
              </a:rPr>
              <a:t>CSS3</a:t>
            </a: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</a:rPr>
              <a:t>的色彩定義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94776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</a:rPr>
              <a:t>background-size</a:t>
            </a:r>
            <a:r>
              <a:rPr lang="en-US" altLang="zh-TW" sz="4000" dirty="0" smtClean="0"/>
              <a:t> </a:t>
            </a:r>
            <a:r>
              <a:rPr lang="en-US" altLang="zh-TW" sz="4000" dirty="0"/>
              <a:t>( </a:t>
            </a:r>
            <a:r>
              <a:rPr lang="zh-TW" altLang="en-US" sz="4000" dirty="0"/>
              <a:t>背景</a:t>
            </a:r>
            <a:r>
              <a:rPr lang="zh-TW" altLang="en-US" sz="4000" dirty="0" smtClean="0"/>
              <a:t>圖片大</a:t>
            </a:r>
            <a:r>
              <a:rPr lang="zh-TW" altLang="en-US" sz="4000" dirty="0"/>
              <a:t>小</a:t>
            </a:r>
            <a:r>
              <a:rPr lang="en-US" altLang="zh-TW" sz="4000" dirty="0" smtClean="0"/>
              <a:t>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</a:rPr>
              <a:t>若需固定背景圖片的大小，可採用</a:t>
            </a:r>
            <a:r>
              <a:rPr lang="en-US" altLang="zh-TW" sz="2400" dirty="0" smtClean="0">
                <a:solidFill>
                  <a:srgbClr val="FFFF00"/>
                </a:solidFill>
                <a:latin typeface="微軟正黑體" panose="020B0604030504040204" pitchFamily="34" charset="-120"/>
              </a:rPr>
              <a:t>background-size</a:t>
            </a:r>
            <a:r>
              <a:rPr lang="zh-TW" altLang="en-US" sz="2400" dirty="0" smtClean="0">
                <a:latin typeface="微軟正黑體" panose="020B0604030504040204" pitchFamily="34" charset="-120"/>
              </a:rPr>
              <a:t>屬性，來進行設定</a:t>
            </a:r>
            <a:endParaRPr lang="en-US" altLang="zh-TW" sz="2400" dirty="0" smtClean="0">
              <a:latin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</a:rPr>
              <a:t>此時。</a:t>
            </a:r>
            <a:endParaRPr lang="zh-TW" altLang="en-US" sz="2400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717466" y="2403649"/>
            <a:ext cx="4248472" cy="461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2400" b="1" dirty="0">
                <a:solidFill>
                  <a:srgbClr val="92D050"/>
                </a:solidFill>
              </a:rPr>
              <a:t> background-size: </a:t>
            </a:r>
            <a:r>
              <a:rPr lang="en-US" altLang="zh-TW" sz="2400" b="1" dirty="0">
                <a:solidFill>
                  <a:srgbClr val="FFFF00"/>
                </a:solidFill>
              </a:rPr>
              <a:t>15%</a:t>
            </a:r>
          </a:p>
        </p:txBody>
      </p:sp>
      <p:sp>
        <p:nvSpPr>
          <p:cNvPr id="7" name="矩形 6"/>
          <p:cNvSpPr/>
          <p:nvPr/>
        </p:nvSpPr>
        <p:spPr>
          <a:xfrm>
            <a:off x="7110608" y="6422894"/>
            <a:ext cx="387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sample_BGImage_BGSize_contain.html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8112224" y="3501008"/>
            <a:ext cx="0" cy="52986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3050215"/>
            <a:ext cx="3384376" cy="329121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820922" y="2449458"/>
            <a:ext cx="4248472" cy="461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92D050"/>
                </a:solidFill>
              </a:rPr>
              <a:t>background-size: </a:t>
            </a:r>
            <a:r>
              <a:rPr lang="en-US" altLang="zh-TW" sz="2400" b="1" dirty="0">
                <a:solidFill>
                  <a:srgbClr val="FFFF00"/>
                </a:solidFill>
              </a:rPr>
              <a:t>contain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461" y="3050215"/>
            <a:ext cx="3719901" cy="33574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495600" y="6407701"/>
            <a:ext cx="3059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sample_BGImage_BGSize.html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121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練習</a:t>
            </a:r>
            <a:r>
              <a:rPr lang="en-US" altLang="zh-TW" dirty="0" smtClean="0">
                <a:solidFill>
                  <a:srgbClr val="FFFF00"/>
                </a:solidFill>
              </a:rPr>
              <a:t>3 CSS</a:t>
            </a:r>
            <a:r>
              <a:rPr lang="zh-TW" altLang="en-US" dirty="0" smtClean="0">
                <a:solidFill>
                  <a:srgbClr val="FFFF00"/>
                </a:solidFill>
              </a:rPr>
              <a:t> 背景設定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551384" y="980728"/>
            <a:ext cx="10945216" cy="4276726"/>
          </a:xfrm>
        </p:spPr>
        <p:txBody>
          <a:bodyPr>
            <a:noAutofit/>
          </a:bodyPr>
          <a:lstStyle/>
          <a:p>
            <a:r>
              <a:rPr lang="zh-TW" altLang="en-US" sz="1800" dirty="0" smtClean="0"/>
              <a:t>延續前兩個練習的結果繼續編輯</a:t>
            </a:r>
            <a:endParaRPr lang="en-US" altLang="zh-TW" sz="1800" dirty="0" smtClean="0"/>
          </a:p>
          <a:p>
            <a:r>
              <a:rPr lang="zh-TW" altLang="en-US" sz="1800" dirty="0"/>
              <a:t>將網頁的頁籤標題資訊設定為</a:t>
            </a:r>
            <a:r>
              <a:rPr lang="en-US" altLang="zh-TW" sz="1800" dirty="0"/>
              <a:t>”</a:t>
            </a:r>
            <a:r>
              <a:rPr lang="zh-TW" altLang="en-US" sz="1800" dirty="0"/>
              <a:t> </a:t>
            </a:r>
            <a:r>
              <a:rPr lang="en-US" altLang="zh-TW" sz="1800" dirty="0"/>
              <a:t>CSS </a:t>
            </a:r>
            <a:r>
              <a:rPr lang="zh-TW" altLang="en-US" sz="1800" dirty="0" smtClean="0"/>
              <a:t>背景圖片設定 </a:t>
            </a:r>
            <a:r>
              <a:rPr lang="en-US" altLang="zh-TW" sz="1800" dirty="0" smtClean="0"/>
              <a:t>“</a:t>
            </a:r>
          </a:p>
          <a:p>
            <a:r>
              <a:rPr lang="zh-TW" altLang="en-US" sz="1800" dirty="0" smtClean="0"/>
              <a:t>請到網路上，透過</a:t>
            </a:r>
            <a:r>
              <a:rPr lang="en-US" altLang="zh-TW" sz="1800" dirty="0" smtClean="0"/>
              <a:t>Google</a:t>
            </a:r>
            <a:r>
              <a:rPr lang="zh-TW" altLang="en-US" sz="1800" dirty="0" smtClean="0"/>
              <a:t>找一張你最喜歡的圖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最好是有開放版權的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，下載到</a:t>
            </a:r>
            <a:r>
              <a:rPr lang="en-US" altLang="zh-TW" sz="1800" dirty="0" err="1" smtClean="0"/>
              <a:t>img</a:t>
            </a:r>
            <a:r>
              <a:rPr lang="zh-TW" altLang="en-US" sz="1800" dirty="0" smtClean="0"/>
              <a:t>資料夾下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800" dirty="0" smtClean="0"/>
              <a:t>(</a:t>
            </a:r>
            <a:r>
              <a:rPr lang="zh-TW" altLang="en-US" sz="1800" dirty="0" smtClean="0"/>
              <a:t>建議素材大小約</a:t>
            </a:r>
            <a:r>
              <a:rPr lang="en-US" altLang="zh-TW" sz="1800" dirty="0" smtClean="0"/>
              <a:t>450x450</a:t>
            </a:r>
            <a:r>
              <a:rPr lang="zh-TW" altLang="en-US" sz="1800" dirty="0" smtClean="0"/>
              <a:t>以內</a:t>
            </a:r>
            <a:r>
              <a:rPr lang="en-US" altLang="zh-TW" sz="1800" dirty="0" smtClean="0"/>
              <a:t>)</a:t>
            </a:r>
          </a:p>
          <a:p>
            <a:r>
              <a:rPr lang="zh-TW" altLang="en-US" sz="1800" dirty="0" smtClean="0"/>
              <a:t>請將網頁的背景顏色，設定為任一純色的背景。</a:t>
            </a:r>
            <a:endParaRPr lang="en-US" altLang="zh-TW" sz="1800" dirty="0" smtClean="0"/>
          </a:p>
          <a:p>
            <a:r>
              <a:rPr lang="zh-TW" altLang="en-US" sz="1800" dirty="0" smtClean="0"/>
              <a:t>將網頁的背景圖設定成你剛才所蒐尋的圖片</a:t>
            </a:r>
            <a:endParaRPr lang="en-US" altLang="zh-TW" sz="1800" dirty="0" smtClean="0"/>
          </a:p>
          <a:p>
            <a:r>
              <a:rPr lang="zh-TW" altLang="en-US" sz="1800" dirty="0" smtClean="0"/>
              <a:t>將網頁背景圖大小設定為</a:t>
            </a:r>
            <a:r>
              <a:rPr lang="en-US" altLang="zh-TW" sz="1800" dirty="0" smtClean="0"/>
              <a:t>25%</a:t>
            </a:r>
          </a:p>
          <a:p>
            <a:r>
              <a:rPr lang="zh-TW" altLang="en-US" sz="1800" dirty="0" smtClean="0"/>
              <a:t>並將圖片設定成只有水平重複</a:t>
            </a:r>
            <a:endParaRPr lang="en-US" altLang="zh-TW" sz="1800" dirty="0" smtClean="0"/>
          </a:p>
          <a:p>
            <a:r>
              <a:rPr lang="zh-TW" altLang="en-US" sz="1800" dirty="0" smtClean="0"/>
              <a:t>網頁的背景不應卷軸捲動，而隨著捲</a:t>
            </a:r>
            <a:r>
              <a:rPr lang="zh-TW" altLang="en-US" sz="1800" dirty="0"/>
              <a:t>動</a:t>
            </a:r>
            <a:endParaRPr lang="en-US" altLang="zh-TW" sz="1800" dirty="0" smtClean="0"/>
          </a:p>
          <a:p>
            <a:endParaRPr lang="en-US" altLang="zh-TW" sz="1800" dirty="0" smtClean="0"/>
          </a:p>
          <a:p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2420888"/>
            <a:ext cx="6029325" cy="30908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754345" y="6516052"/>
            <a:ext cx="2437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HW_CSS_BGImage.html</a:t>
            </a:r>
          </a:p>
        </p:txBody>
      </p:sp>
    </p:spTree>
    <p:extLst>
      <p:ext uri="{BB962C8B-B14F-4D97-AF65-F5344CB8AC3E}">
        <p14:creationId xmlns:p14="http://schemas.microsoft.com/office/powerpoint/2010/main" val="1101175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548680"/>
            <a:ext cx="6010482" cy="35694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FFFF00"/>
                </a:solidFill>
              </a:rPr>
              <a:t>練習</a:t>
            </a:r>
            <a:r>
              <a:rPr lang="en-US" altLang="zh-TW" b="1" dirty="0" smtClean="0">
                <a:solidFill>
                  <a:srgbClr val="FFFF00"/>
                </a:solidFill>
              </a:rPr>
              <a:t> W3School</a:t>
            </a:r>
            <a:r>
              <a:rPr lang="zh-TW" altLang="en-US" b="1" dirty="0" smtClean="0">
                <a:solidFill>
                  <a:srgbClr val="FFFF00"/>
                </a:solidFill>
              </a:rPr>
              <a:t>練習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1600" dirty="0" smtClean="0"/>
              <a:t>請完成</a:t>
            </a:r>
            <a:r>
              <a:rPr lang="en-US" altLang="zh-TW" sz="1600" dirty="0" smtClean="0"/>
              <a:t>W3School</a:t>
            </a:r>
            <a:r>
              <a:rPr lang="zh-TW" altLang="en-US" sz="1600" dirty="0" smtClean="0"/>
              <a:t>當中以下幾個章節的閱讀跟練習</a:t>
            </a:r>
            <a:endParaRPr lang="en-US" altLang="zh-TW" sz="1600" dirty="0" smtClean="0"/>
          </a:p>
          <a:p>
            <a:pPr lvl="1"/>
            <a:r>
              <a:rPr lang="en-US" altLang="zh-TW" sz="1400" dirty="0"/>
              <a:t>CSS </a:t>
            </a:r>
            <a:r>
              <a:rPr lang="en-US" altLang="zh-TW" sz="1400" dirty="0" smtClean="0"/>
              <a:t>Properties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Background</a:t>
            </a:r>
          </a:p>
          <a:p>
            <a:pPr lvl="2"/>
            <a:r>
              <a:rPr lang="en-US" altLang="zh-TW" dirty="0" smtClean="0"/>
              <a:t>Background-attachment</a:t>
            </a:r>
          </a:p>
          <a:p>
            <a:pPr lvl="2"/>
            <a:r>
              <a:rPr lang="en-US" altLang="zh-TW" dirty="0" smtClean="0"/>
              <a:t>Background-clip</a:t>
            </a:r>
            <a:endParaRPr lang="en-US" altLang="zh-TW" dirty="0"/>
          </a:p>
          <a:p>
            <a:pPr lvl="2"/>
            <a:r>
              <a:rPr lang="en-US" altLang="zh-TW" dirty="0" smtClean="0"/>
              <a:t>Background-color</a:t>
            </a:r>
            <a:endParaRPr lang="en-US" altLang="zh-TW" dirty="0"/>
          </a:p>
          <a:p>
            <a:pPr lvl="2"/>
            <a:r>
              <a:rPr lang="en-US" altLang="zh-TW" dirty="0" smtClean="0"/>
              <a:t>Background-image</a:t>
            </a:r>
          </a:p>
          <a:p>
            <a:pPr lvl="2"/>
            <a:r>
              <a:rPr lang="en-US" altLang="zh-TW" dirty="0" smtClean="0"/>
              <a:t>Background-origin</a:t>
            </a:r>
          </a:p>
          <a:p>
            <a:pPr lvl="2"/>
            <a:r>
              <a:rPr lang="en-US" altLang="zh-TW" dirty="0" smtClean="0"/>
              <a:t>Background-position</a:t>
            </a:r>
          </a:p>
          <a:p>
            <a:pPr lvl="2"/>
            <a:r>
              <a:rPr lang="en-US" altLang="zh-TW" dirty="0" smtClean="0"/>
              <a:t>Background-repeat</a:t>
            </a:r>
          </a:p>
          <a:p>
            <a:pPr lvl="2"/>
            <a:r>
              <a:rPr lang="en-US" altLang="zh-TW" dirty="0" smtClean="0"/>
              <a:t>Background-size</a:t>
            </a:r>
          </a:p>
          <a:p>
            <a:pPr lvl="2"/>
            <a:r>
              <a:rPr lang="en-US" altLang="zh-TW" dirty="0" smtClean="0"/>
              <a:t>color</a:t>
            </a:r>
          </a:p>
          <a:p>
            <a:pPr lvl="1"/>
            <a:r>
              <a:rPr lang="en-US" altLang="zh-TW" dirty="0" smtClean="0"/>
              <a:t>CSS Reference</a:t>
            </a:r>
          </a:p>
          <a:p>
            <a:pPr lvl="3"/>
            <a:r>
              <a:rPr lang="en-US" altLang="zh-TW" dirty="0" smtClean="0"/>
              <a:t>CSS Colors</a:t>
            </a:r>
          </a:p>
          <a:p>
            <a:pPr lvl="3"/>
            <a:r>
              <a:rPr lang="en-US" altLang="zh-TW" dirty="0" smtClean="0"/>
              <a:t>CSS Color Values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en-US" altLang="zh-TW" sz="1600" dirty="0" smtClean="0"/>
          </a:p>
          <a:p>
            <a:pPr lvl="1"/>
            <a:endParaRPr lang="en-US" altLang="zh-TW" dirty="0" smtClean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864F-428E-4D85-BFCD-9D18D758658B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63952" y="2181572"/>
            <a:ext cx="1489877" cy="19365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66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CSS3</a:t>
            </a:r>
            <a:r>
              <a:rPr lang="zh-TW" altLang="en-US" sz="4000" dirty="0"/>
              <a:t>的色彩定義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038352" y="1223104"/>
            <a:ext cx="7598569" cy="4938861"/>
          </a:xfrm>
        </p:spPr>
        <p:txBody>
          <a:bodyPr>
            <a:normAutofit/>
          </a:bodyPr>
          <a:lstStyle/>
          <a:p>
            <a:pPr marL="214313" lvl="1"/>
            <a:r>
              <a:rPr lang="zh-TW" altLang="en-US" sz="2400" dirty="0"/>
              <a:t>在</a:t>
            </a:r>
            <a:r>
              <a:rPr lang="en-US" altLang="zh-TW" sz="2400" dirty="0"/>
              <a:t>CSS</a:t>
            </a:r>
            <a:r>
              <a:rPr lang="zh-TW" altLang="en-US" sz="2400" dirty="0"/>
              <a:t>當中指定色彩的方式</a:t>
            </a:r>
            <a:endParaRPr lang="en-US" altLang="zh-TW" dirty="0"/>
          </a:p>
          <a:p>
            <a:pPr marL="557213" lvl="2"/>
            <a:r>
              <a:rPr lang="en-US" altLang="zh-TW" sz="2400" dirty="0"/>
              <a:t>RGB</a:t>
            </a:r>
            <a:r>
              <a:rPr lang="zh-TW" altLang="en-US" sz="2400" dirty="0"/>
              <a:t>值</a:t>
            </a:r>
            <a:endParaRPr lang="en-US" altLang="zh-TW" sz="2400" dirty="0"/>
          </a:p>
          <a:p>
            <a:pPr marL="685800" lvl="3" indent="0">
              <a:buNone/>
            </a:pPr>
            <a:r>
              <a:rPr lang="zh-TW" altLang="en-US" sz="2400" dirty="0"/>
              <a:t>透過紅</a:t>
            </a:r>
            <a:r>
              <a:rPr lang="en-US" altLang="zh-TW" sz="2400" dirty="0"/>
              <a:t>( R )</a:t>
            </a:r>
            <a:r>
              <a:rPr lang="zh-TW" altLang="en-US" sz="2400" dirty="0"/>
              <a:t>、綠</a:t>
            </a:r>
            <a:r>
              <a:rPr lang="en-US" altLang="zh-TW" sz="2400" dirty="0"/>
              <a:t>( G ) </a:t>
            </a:r>
            <a:r>
              <a:rPr lang="zh-TW" altLang="en-US" sz="2400" dirty="0"/>
              <a:t>、藍</a:t>
            </a:r>
            <a:r>
              <a:rPr lang="en-US" altLang="zh-TW" sz="2400" dirty="0"/>
              <a:t>( B ) </a:t>
            </a:r>
            <a:r>
              <a:rPr lang="zh-TW" altLang="en-US" sz="2400" dirty="0"/>
              <a:t>來表現色彩</a:t>
            </a:r>
            <a:endParaRPr lang="en-US" altLang="zh-TW" sz="2400" dirty="0"/>
          </a:p>
          <a:p>
            <a:pPr marL="685800" lvl="3" indent="0">
              <a:buNone/>
            </a:pPr>
            <a:endParaRPr lang="en-US" altLang="zh-TW" sz="2400" dirty="0"/>
          </a:p>
          <a:p>
            <a:pPr marL="557213" lvl="2"/>
            <a:r>
              <a:rPr lang="en-US" altLang="zh-TW" sz="2400" dirty="0"/>
              <a:t>Hex</a:t>
            </a:r>
            <a:r>
              <a:rPr lang="zh-TW" altLang="en-US" sz="2400" dirty="0"/>
              <a:t>碼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zh-TW" altLang="en-US" sz="2400" dirty="0"/>
              <a:t>利用六位數來代表顏色當中的紅、綠、藍，以</a:t>
            </a:r>
            <a:r>
              <a:rPr lang="en-US" altLang="zh-TW" sz="2400" dirty="0"/>
              <a:t>#</a:t>
            </a:r>
            <a:r>
              <a:rPr lang="zh-TW" altLang="en-US" sz="2400" dirty="0"/>
              <a:t>做開頭</a:t>
            </a:r>
            <a:endParaRPr lang="en-US" altLang="zh-TW" sz="2400" dirty="0"/>
          </a:p>
          <a:p>
            <a:pPr marL="557213" lvl="2"/>
            <a:endParaRPr lang="en-US" altLang="zh-TW" sz="2400" dirty="0"/>
          </a:p>
          <a:p>
            <a:pPr marL="557213" lvl="2"/>
            <a:r>
              <a:rPr lang="zh-TW" altLang="en-US" sz="2400" dirty="0"/>
              <a:t>顏色名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zh-TW" altLang="en-US" sz="2400" dirty="0"/>
              <a:t>直接用顏色的名稱</a:t>
            </a:r>
            <a:endParaRPr lang="en-US" altLang="zh-TW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855640" y="2636912"/>
            <a:ext cx="4896544" cy="40011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Courier"/>
              </a:rPr>
              <a:t>	color : </a:t>
            </a:r>
            <a:r>
              <a:rPr lang="en-US" altLang="zh-TW" sz="2000" b="1" dirty="0" err="1">
                <a:solidFill>
                  <a:srgbClr val="FFFF00"/>
                </a:solidFill>
                <a:latin typeface="Courier"/>
              </a:rPr>
              <a:t>rgb</a:t>
            </a:r>
            <a:r>
              <a:rPr lang="en-US" altLang="zh-TW" sz="2000" b="1" dirty="0">
                <a:solidFill>
                  <a:srgbClr val="FFFF00"/>
                </a:solidFill>
                <a:latin typeface="Courier"/>
              </a:rPr>
              <a:t>(255,180,12)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837420" y="4250776"/>
            <a:ext cx="4896544" cy="40011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Courier"/>
              </a:rPr>
              <a:t>	color : </a:t>
            </a:r>
            <a:r>
              <a:rPr lang="en-US" altLang="zh-TW" sz="2000" b="1" dirty="0">
                <a:solidFill>
                  <a:srgbClr val="FFFF00"/>
                </a:solidFill>
                <a:latin typeface="Courier"/>
              </a:rPr>
              <a:t>#ee3e80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886759" y="5665647"/>
            <a:ext cx="4896544" cy="40011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Courier"/>
              </a:rPr>
              <a:t>	color : </a:t>
            </a:r>
            <a:r>
              <a:rPr lang="en-US" altLang="zh-TW" sz="2000" b="1" dirty="0" err="1">
                <a:solidFill>
                  <a:srgbClr val="FFFF00"/>
                </a:solidFill>
                <a:latin typeface="Courier"/>
              </a:rPr>
              <a:t>lightblue</a:t>
            </a:r>
            <a:endParaRPr lang="en-US" altLang="zh-TW" sz="2000" b="1" dirty="0">
              <a:solidFill>
                <a:srgbClr val="FFFF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1878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CSS3</a:t>
            </a:r>
            <a:r>
              <a:rPr lang="zh-TW" altLang="en-US" dirty="0" smtClean="0"/>
              <a:t>的色彩定義</a:t>
            </a:r>
            <a:r>
              <a:rPr lang="en-US" altLang="zh-TW" dirty="0" smtClean="0"/>
              <a:t>-HSL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68018" y="1054525"/>
            <a:ext cx="8132438" cy="4276726"/>
          </a:xfrm>
        </p:spPr>
        <p:txBody>
          <a:bodyPr/>
          <a:lstStyle/>
          <a:p>
            <a:r>
              <a:rPr lang="en-US" altLang="zh-TW" sz="2000" dirty="0">
                <a:latin typeface="微軟正黑體" panose="020B0604030504040204" pitchFamily="34" charset="-120"/>
              </a:rPr>
              <a:t>CSS3</a:t>
            </a:r>
            <a:r>
              <a:rPr lang="zh-TW" altLang="en-US" sz="2000" dirty="0">
                <a:latin typeface="微軟正黑體" panose="020B0604030504040204" pitchFamily="34" charset="-120"/>
              </a:rPr>
              <a:t>當中，新增了 一個符合直覺的色彩定義方式</a:t>
            </a:r>
            <a:endParaRPr lang="en-US" altLang="zh-TW" sz="2000" dirty="0">
              <a:latin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</a:rPr>
              <a:t>利用色相、彩度、明度值來進定義色彩</a:t>
            </a:r>
            <a:endParaRPr lang="en-US" altLang="zh-TW" sz="2000" dirty="0">
              <a:latin typeface="微軟正黑體" panose="020B0604030504040204" pitchFamily="34" charset="-120"/>
            </a:endParaRP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4432332" y="2598637"/>
            <a:ext cx="3119312" cy="2680909"/>
            <a:chOff x="3613442" y="2120081"/>
            <a:chExt cx="3119312" cy="2680909"/>
          </a:xfrm>
        </p:grpSpPr>
        <p:sp>
          <p:nvSpPr>
            <p:cNvPr id="7" name="矩形 6"/>
            <p:cNvSpPr/>
            <p:nvPr/>
          </p:nvSpPr>
          <p:spPr>
            <a:xfrm>
              <a:off x="3613442" y="2631781"/>
              <a:ext cx="311931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顏色當中灰色的量，通常採用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%(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百分比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的方式來呈現，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100%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是全彩度。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Rectangle 8"/>
            <p:cNvSpPr>
              <a:spLocks/>
            </p:cNvSpPr>
            <p:nvPr/>
          </p:nvSpPr>
          <p:spPr bwMode="auto">
            <a:xfrm>
              <a:off x="4119380" y="2120081"/>
              <a:ext cx="21074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zh-TW" altLang="en-US" sz="18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彩度</a:t>
              </a:r>
              <a:r>
                <a:rPr lang="en-US" altLang="zh-TW" sz="18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18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" panose="020B0604020202020204" pitchFamily="34" charset="0"/>
                  <a:sym typeface="Helvetica" panose="020B0604020202020204" pitchFamily="34" charset="0"/>
                </a:rPr>
                <a:t>SATURATION)</a:t>
              </a:r>
            </a:p>
          </p:txBody>
        </p:sp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7280" y="4399154"/>
              <a:ext cx="2473539" cy="401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群組 14"/>
          <p:cNvGrpSpPr/>
          <p:nvPr/>
        </p:nvGrpSpPr>
        <p:grpSpPr>
          <a:xfrm>
            <a:off x="1494688" y="2486469"/>
            <a:ext cx="3040629" cy="3877963"/>
            <a:chOff x="235227" y="2054675"/>
            <a:chExt cx="3040629" cy="3877963"/>
          </a:xfrm>
        </p:grpSpPr>
        <p:sp>
          <p:nvSpPr>
            <p:cNvPr id="6" name="矩形 5"/>
            <p:cNvSpPr/>
            <p:nvPr/>
          </p:nvSpPr>
          <p:spPr>
            <a:xfrm>
              <a:off x="235227" y="2557024"/>
              <a:ext cx="304062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也就是我們俗稱的顏色，通常色相都是用色輪來呈現，不同艷色會有不同的顏色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9" name="Picture 11" descr="ring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04"/>
            <a:stretch/>
          </p:blipFill>
          <p:spPr bwMode="auto">
            <a:xfrm>
              <a:off x="750787" y="3720640"/>
              <a:ext cx="2172264" cy="2211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1189947" y="2054675"/>
              <a:ext cx="12939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色相</a:t>
              </a:r>
              <a:r>
                <a:rPr lang="en-US" altLang="zh-TW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(HUE</a:t>
              </a:r>
              <a:r>
                <a:rPr lang="en-US" altLang="zh-TW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" panose="020B0604020202020204" pitchFamily="34" charset="0"/>
                  <a:sym typeface="Helvetica" panose="020B0604020202020204" pitchFamily="34" charset="0"/>
                </a:rPr>
                <a:t>)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448660" y="2510061"/>
            <a:ext cx="3105116" cy="2789771"/>
            <a:chOff x="5906551" y="2003961"/>
            <a:chExt cx="3105116" cy="2789771"/>
          </a:xfrm>
        </p:grpSpPr>
        <p:sp>
          <p:nvSpPr>
            <p:cNvPr id="8" name="矩形 7"/>
            <p:cNvSpPr/>
            <p:nvPr/>
          </p:nvSpPr>
          <p:spPr>
            <a:xfrm>
              <a:off x="5906551" y="2188627"/>
              <a:ext cx="310511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altLang="zh-TW" dirty="0"/>
                <a:t/>
              </a:r>
              <a:br>
                <a:rPr lang="en-US" altLang="zh-TW" dirty="0"/>
              </a:br>
              <a:r>
                <a:rPr lang="zh-TW" altLang="en-US" dirty="0"/>
                <a:t>顏色當中白色</a:t>
              </a:r>
              <a:r>
                <a:rPr lang="en-US" altLang="zh-TW" dirty="0"/>
                <a:t>(</a:t>
              </a:r>
              <a:r>
                <a:rPr lang="zh-TW" altLang="en-US" dirty="0"/>
                <a:t>亮</a:t>
              </a:r>
              <a:r>
                <a:rPr lang="en-US" altLang="zh-TW" dirty="0"/>
                <a:t>)</a:t>
              </a:r>
              <a:r>
                <a:rPr lang="zh-TW" altLang="en-US" dirty="0"/>
                <a:t>或黑色</a:t>
              </a:r>
              <a:r>
                <a:rPr lang="en-US" altLang="zh-TW" dirty="0"/>
                <a:t>(</a:t>
              </a:r>
              <a:r>
                <a:rPr lang="zh-TW" altLang="en-US" dirty="0"/>
                <a:t>暗</a:t>
              </a:r>
              <a:r>
                <a:rPr lang="en-US" altLang="zh-TW" dirty="0"/>
                <a:t>)</a:t>
              </a:r>
              <a:r>
                <a:rPr lang="zh-TW" altLang="en-US" dirty="0"/>
                <a:t>的量，通常用白色呈現，</a:t>
              </a:r>
              <a:r>
                <a:rPr lang="en-US" altLang="zh-TW" dirty="0"/>
                <a:t>0%</a:t>
              </a:r>
              <a:r>
                <a:rPr lang="zh-TW" altLang="en-US" dirty="0"/>
                <a:t>是黑色，</a:t>
              </a:r>
              <a:r>
                <a:rPr lang="en-US" altLang="zh-TW" dirty="0"/>
                <a:t>100%</a:t>
              </a:r>
              <a:r>
                <a:rPr lang="zh-TW" altLang="en-US" dirty="0"/>
                <a:t>是白色，</a:t>
              </a:r>
              <a:r>
                <a:rPr lang="en-US" altLang="zh-TW" dirty="0"/>
                <a:t>50%</a:t>
              </a:r>
              <a:r>
                <a:rPr lang="zh-TW" altLang="en-US" dirty="0"/>
                <a:t>則惟一般正常色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396158" y="2003961"/>
              <a:ext cx="21259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明度</a:t>
              </a:r>
              <a:r>
                <a:rPr lang="en-US" altLang="zh-TW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b="1" dirty="0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LIGHTNESS)</a:t>
              </a:r>
            </a:p>
          </p:txBody>
        </p:sp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861" y="4391896"/>
              <a:ext cx="2266497" cy="401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574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CSS3</a:t>
            </a:r>
            <a:r>
              <a:rPr lang="zh-TW" altLang="en-US" sz="4000" dirty="0"/>
              <a:t>的色彩定義</a:t>
            </a:r>
            <a:r>
              <a:rPr lang="en-US" altLang="zh-TW" sz="4000" dirty="0"/>
              <a:t>-HSL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997008"/>
            <a:ext cx="3744416" cy="25886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44" y="1997007"/>
            <a:ext cx="4057649" cy="26140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75521" y="4737819"/>
            <a:ext cx="4367287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https://www.w3schools.com/colors/colors_hsl.asp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27562" y="4737819"/>
            <a:ext cx="4188918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/>
              <a:t>https://www.w3schools.com/colors/colors_picker.asp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2121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CSS3</a:t>
            </a:r>
            <a:r>
              <a:rPr lang="zh-TW" altLang="en-US" sz="4000" dirty="0"/>
              <a:t>的色彩定義</a:t>
            </a:r>
            <a:r>
              <a:rPr lang="en-US" altLang="zh-TW" sz="4000" dirty="0"/>
              <a:t>-</a:t>
            </a:r>
            <a:r>
              <a:rPr lang="zh-TW" altLang="en-US" sz="4000" dirty="0"/>
              <a:t>對比</a:t>
            </a:r>
            <a:endParaRPr lang="en-US" altLang="zh-TW" sz="4000" dirty="0">
              <a:sym typeface="Helvetica" panose="020B0604020202020204" pitchFamily="34" charset="0"/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85802" y="1268760"/>
            <a:ext cx="10018710" cy="4276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在選擇前景和背景色的時候，應</a:t>
            </a:r>
            <a:r>
              <a:rPr lang="zh-TW" altLang="en-US" sz="2400" dirty="0">
                <a:solidFill>
                  <a:srgbClr val="FFFF00"/>
                </a:solidFill>
              </a:rPr>
              <a:t>確認兩者之間有讓文字清晰，易於閱讀的足夠對比</a:t>
            </a:r>
            <a:r>
              <a:rPr lang="zh-TW" altLang="en-US" sz="2400" dirty="0"/>
              <a:t>，是很重要的。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99422" y="2482454"/>
            <a:ext cx="2357438" cy="1393031"/>
            <a:chOff x="0" y="0"/>
            <a:chExt cx="2112" cy="1248"/>
          </a:xfrm>
        </p:grpSpPr>
        <p:sp>
          <p:nvSpPr>
            <p:cNvPr id="211981" name="Rectangle 2"/>
            <p:cNvSpPr>
              <a:spLocks/>
            </p:cNvSpPr>
            <p:nvPr/>
          </p:nvSpPr>
          <p:spPr bwMode="auto">
            <a:xfrm>
              <a:off x="0" y="0"/>
              <a:ext cx="2112" cy="12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endParaRPr lang="zh-TW" altLang="zh-TW" sz="2953"/>
            </a:p>
          </p:txBody>
        </p:sp>
        <p:sp>
          <p:nvSpPr>
            <p:cNvPr id="211982" name="Rectangle 3"/>
            <p:cNvSpPr>
              <a:spLocks/>
            </p:cNvSpPr>
            <p:nvPr/>
          </p:nvSpPr>
          <p:spPr bwMode="auto">
            <a:xfrm>
              <a:off x="108" y="213"/>
              <a:ext cx="1868" cy="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953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HIGH</a:t>
              </a:r>
            </a:p>
            <a:p>
              <a:pPr eaLnBrk="1" hangingPunct="1"/>
              <a:r>
                <a:rPr lang="en-US" altLang="zh-TW" sz="2953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CONTRAST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943695" y="2482454"/>
            <a:ext cx="2357438" cy="1393031"/>
            <a:chOff x="0" y="0"/>
            <a:chExt cx="2112" cy="1248"/>
          </a:xfrm>
        </p:grpSpPr>
        <p:sp>
          <p:nvSpPr>
            <p:cNvPr id="211979" name="Rectangle 5"/>
            <p:cNvSpPr>
              <a:spLocks/>
            </p:cNvSpPr>
            <p:nvPr/>
          </p:nvSpPr>
          <p:spPr bwMode="auto">
            <a:xfrm>
              <a:off x="0" y="0"/>
              <a:ext cx="2112" cy="1248"/>
            </a:xfrm>
            <a:prstGeom prst="rect">
              <a:avLst/>
            </a:prstGeom>
            <a:solidFill>
              <a:srgbClr val="787878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endParaRPr lang="zh-TW" altLang="zh-TW" sz="2953"/>
            </a:p>
          </p:txBody>
        </p:sp>
        <p:sp>
          <p:nvSpPr>
            <p:cNvPr id="211980" name="Rectangle 6"/>
            <p:cNvSpPr>
              <a:spLocks/>
            </p:cNvSpPr>
            <p:nvPr/>
          </p:nvSpPr>
          <p:spPr bwMode="auto">
            <a:xfrm>
              <a:off x="109" y="217"/>
              <a:ext cx="1868" cy="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953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LOW</a:t>
              </a:r>
            </a:p>
            <a:p>
              <a:pPr eaLnBrk="1" hangingPunct="1"/>
              <a:r>
                <a:rPr lang="en-US" altLang="zh-TW" sz="2953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CONTRAST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7855148" y="2482454"/>
            <a:ext cx="2357438" cy="1393031"/>
            <a:chOff x="0" y="0"/>
            <a:chExt cx="2112" cy="1248"/>
          </a:xfrm>
        </p:grpSpPr>
        <p:sp>
          <p:nvSpPr>
            <p:cNvPr id="211977" name="Rectangle 8"/>
            <p:cNvSpPr>
              <a:spLocks/>
            </p:cNvSpPr>
            <p:nvPr/>
          </p:nvSpPr>
          <p:spPr bwMode="auto">
            <a:xfrm>
              <a:off x="0" y="0"/>
              <a:ext cx="2112" cy="124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endParaRPr lang="zh-TW" altLang="zh-TW" sz="2953"/>
            </a:p>
          </p:txBody>
        </p:sp>
        <p:sp>
          <p:nvSpPr>
            <p:cNvPr id="211978" name="Rectangle 9"/>
            <p:cNvSpPr>
              <a:spLocks/>
            </p:cNvSpPr>
            <p:nvPr/>
          </p:nvSpPr>
          <p:spPr bwMode="auto">
            <a:xfrm>
              <a:off x="106" y="217"/>
              <a:ext cx="1868" cy="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r>
                <a:rPr lang="en-US" altLang="zh-TW" sz="2953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MEDIUM</a:t>
              </a:r>
            </a:p>
            <a:p>
              <a:pPr eaLnBrk="1" hangingPunct="1"/>
              <a:r>
                <a:rPr lang="en-US" altLang="zh-TW" sz="2953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CONTRAST</a:t>
              </a: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041062" y="4437113"/>
            <a:ext cx="8294564" cy="1401961"/>
            <a:chOff x="0" y="-8"/>
            <a:chExt cx="7431" cy="1256"/>
          </a:xfrm>
        </p:grpSpPr>
        <p:sp>
          <p:nvSpPr>
            <p:cNvPr id="211975" name="Rectangle 11"/>
            <p:cNvSpPr>
              <a:spLocks/>
            </p:cNvSpPr>
            <p:nvPr/>
          </p:nvSpPr>
          <p:spPr bwMode="auto">
            <a:xfrm>
              <a:off x="0" y="0"/>
              <a:ext cx="7431" cy="124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/>
              <a:endParaRPr lang="zh-TW" altLang="zh-TW" sz="2953"/>
            </a:p>
          </p:txBody>
        </p:sp>
        <p:sp>
          <p:nvSpPr>
            <p:cNvPr id="211976" name="Rectangle 12"/>
            <p:cNvSpPr>
              <a:spLocks/>
            </p:cNvSpPr>
            <p:nvPr/>
          </p:nvSpPr>
          <p:spPr bwMode="auto">
            <a:xfrm>
              <a:off x="100" y="-8"/>
              <a:ext cx="7216" cy="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1pPr>
              <a:lvl2pPr marL="37931725" indent="-37474525"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2pPr>
              <a:lvl3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3pPr>
              <a:lvl4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4pPr>
              <a:lvl5pPr eaLnBrk="0" hangingPunct="0"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pitchFamily="-102" charset="0"/>
                  <a:ea typeface="ヒラギノ角ゴ ProN W3" pitchFamily="-102" charset="-120"/>
                  <a:sym typeface="Gill Sans" pitchFamily="-102" charset="0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TW" altLang="en-US" sz="18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" panose="020B0604020202020204" pitchFamily="34" charset="0"/>
                  <a:sym typeface="Helvetica" panose="020B0604020202020204" pitchFamily="34" charset="0"/>
                </a:rPr>
                <a:t>若文字是反白的</a:t>
              </a:r>
              <a:r>
                <a:rPr lang="en-US" altLang="zh-TW" sz="18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" panose="020B0604020202020204" pitchFamily="34" charset="0"/>
                  <a:sym typeface="Helvetica" panose="020B0604020202020204" pitchFamily="34" charset="0"/>
                </a:rPr>
                <a:t>(</a:t>
              </a:r>
              <a:r>
                <a:rPr lang="zh-TW" altLang="en-US" sz="18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" panose="020B0604020202020204" pitchFamily="34" charset="0"/>
                  <a:sym typeface="Helvetica" panose="020B0604020202020204" pitchFamily="34" charset="0"/>
                </a:rPr>
                <a:t>淺色字放在深色背景上</a:t>
              </a:r>
              <a:r>
                <a:rPr lang="en-US" altLang="zh-TW" sz="18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" panose="020B0604020202020204" pitchFamily="34" charset="0"/>
                  <a:sym typeface="Helvetica" panose="020B0604020202020204" pitchFamily="34" charset="0"/>
                </a:rPr>
                <a:t>)</a:t>
              </a:r>
              <a:r>
                <a:rPr lang="zh-TW" altLang="en-US" sz="18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Helvetica" panose="020B0604020202020204" pitchFamily="34" charset="0"/>
                  <a:sym typeface="Helvetica" panose="020B0604020202020204" pitchFamily="34" charset="0"/>
                </a:rPr>
                <a:t>，可以提高行距，並加粗字體，以提高文字的易讀性。</a:t>
              </a:r>
              <a:endParaRPr lang="en-US" altLang="zh-TW" sz="1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6014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</a:rPr>
              <a:t>CSS </a:t>
            </a:r>
            <a:r>
              <a:rPr lang="zh-TW" altLang="en-US" sz="4000" dirty="0">
                <a:latin typeface="微軟正黑體" panose="020B0604030504040204" pitchFamily="34" charset="-120"/>
              </a:rPr>
              <a:t>註解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CSS</a:t>
            </a:r>
            <a:r>
              <a:rPr lang="zh-TW" altLang="en-US" sz="2400" dirty="0"/>
              <a:t>的註解，是在</a:t>
            </a:r>
            <a:r>
              <a:rPr lang="en-US" altLang="zh-TW" sz="2400" dirty="0">
                <a:solidFill>
                  <a:srgbClr val="FFFF00"/>
                </a:solidFill>
              </a:rPr>
              <a:t>/* */</a:t>
            </a:r>
            <a:r>
              <a:rPr lang="zh-TW" altLang="en-US" sz="2400" dirty="0"/>
              <a:t>之間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20838" r="37615" b="8499"/>
          <a:stretch/>
        </p:blipFill>
        <p:spPr>
          <a:xfrm>
            <a:off x="3758907" y="2276873"/>
            <a:ext cx="4157456" cy="392336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23792" y="4207147"/>
            <a:ext cx="2304256" cy="4145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23792" y="2276872"/>
            <a:ext cx="2304256" cy="4145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95800" y="5176836"/>
            <a:ext cx="2304256" cy="4145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7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9F7C26FF-A6E3-4038-96D8-AEB7A9DDB473}" vid="{03B7690D-3DC8-4EC9-9BB0-1B092C963925}"/>
    </a:ext>
  </a:extLst>
</a:theme>
</file>

<file path=ppt/theme/theme2.xml><?xml version="1.0" encoding="utf-8"?>
<a:theme xmlns:a="http://schemas.openxmlformats.org/drawingml/2006/main" name="1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3.xml><?xml version="1.0" encoding="utf-8"?>
<a:theme xmlns:a="http://schemas.openxmlformats.org/drawingml/2006/main" name="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NPUST_201811</Template>
  <TotalTime>13050</TotalTime>
  <Words>1884</Words>
  <Application>Microsoft Office PowerPoint</Application>
  <PresentationFormat>寬螢幕</PresentationFormat>
  <Paragraphs>280</Paragraphs>
  <Slides>42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42</vt:i4>
      </vt:variant>
    </vt:vector>
  </HeadingPairs>
  <TitlesOfParts>
    <vt:vector size="56" baseType="lpstr">
      <vt:lpstr>Courier</vt:lpstr>
      <vt:lpstr>Gill Sans</vt:lpstr>
      <vt:lpstr>Lucida Grande</vt:lpstr>
      <vt:lpstr>ヒラギノ角ゴ ProN W3</vt:lpstr>
      <vt:lpstr>微軟正黑體</vt:lpstr>
      <vt:lpstr>新細明體</vt:lpstr>
      <vt:lpstr>Arial</vt:lpstr>
      <vt:lpstr>Arial Black</vt:lpstr>
      <vt:lpstr>Calibri</vt:lpstr>
      <vt:lpstr>Consolas</vt:lpstr>
      <vt:lpstr>Helvetica</vt:lpstr>
      <vt:lpstr>NPUST_201811</vt:lpstr>
      <vt:lpstr>1_NPUST2018</vt:lpstr>
      <vt:lpstr>NPUST_2018</vt:lpstr>
      <vt:lpstr>8_色彩、漸層與背景</vt:lpstr>
      <vt:lpstr>色彩定義</vt:lpstr>
      <vt:lpstr>CSS3的色彩定義</vt:lpstr>
      <vt:lpstr>CSS3的色彩定義</vt:lpstr>
      <vt:lpstr>CSS3的色彩定義</vt:lpstr>
      <vt:lpstr>CSS3的色彩定義-HSL</vt:lpstr>
      <vt:lpstr>CSS3的色彩定義-HSL</vt:lpstr>
      <vt:lpstr>CSS3的色彩定義-對比</vt:lpstr>
      <vt:lpstr>CSS 註解</vt:lpstr>
      <vt:lpstr>色彩屬性</vt:lpstr>
      <vt:lpstr>Color ( 前景色彩)</vt:lpstr>
      <vt:lpstr>Background-Color ( 背景色彩)</vt:lpstr>
      <vt:lpstr>CSS3的色彩定義-不透明度(Opacity)</vt:lpstr>
      <vt:lpstr>CSS3的色彩定義-不透明度(RGBA)</vt:lpstr>
      <vt:lpstr>CSS3的色彩定義-不透明度(Opacity/RGBA)</vt:lpstr>
      <vt:lpstr>CSS3的色彩定義-不透明度(Opacity)</vt:lpstr>
      <vt:lpstr>CSS3的色彩定義-不透明度(Opacity)</vt:lpstr>
      <vt:lpstr>練習1 CSS 顏色設定練習</vt:lpstr>
      <vt:lpstr>練習1 CSS 顏色設定練習-結果畫面</vt:lpstr>
      <vt:lpstr>練習 W3School練習</vt:lpstr>
      <vt:lpstr>背景顏色-漸層表示法</vt:lpstr>
      <vt:lpstr>CSS3漸層背景屬性-Linear-gradient(線性漸層)</vt:lpstr>
      <vt:lpstr>CSS3漸層背景屬性-Linear-gradient(線性漸層)</vt:lpstr>
      <vt:lpstr>CSS3漸層背景屬性-Linear-gradient(線性漸層)</vt:lpstr>
      <vt:lpstr>CSS3漸層屬性-repeating-linear-gradient(重複顏色)</vt:lpstr>
      <vt:lpstr>CSS3漸層屬性-repeating-linear-gradient(重複顏色)</vt:lpstr>
      <vt:lpstr>CSS3漸層屬性-repeating-linear-gradient(重複顏色)</vt:lpstr>
      <vt:lpstr>CSS3漸層屬性-repeating-linear-gradient(重複顏色)</vt:lpstr>
      <vt:lpstr>CSS3漸層屬性-repeating-linear-gradient(重複顏色)</vt:lpstr>
      <vt:lpstr>CSS3漸層背景屬性-radial-gradient (區塊漸層)</vt:lpstr>
      <vt:lpstr>CSS3漸層背景屬性-radial-gradient (區塊漸層)</vt:lpstr>
      <vt:lpstr>CSS3漸層背景屬性-radial-gradient (區塊漸層)</vt:lpstr>
      <vt:lpstr>練習2 CSS 顏色設定練習-漸層色設定</vt:lpstr>
      <vt:lpstr>練習2 CSS 顏色設定練習-漸層色設定</vt:lpstr>
      <vt:lpstr>其他背景屬性</vt:lpstr>
      <vt:lpstr>background-image ( 背景圖片) </vt:lpstr>
      <vt:lpstr>background-repeat ( 背景圖片重複屬性) </vt:lpstr>
      <vt:lpstr>background-position ( 背景圖片位置) </vt:lpstr>
      <vt:lpstr>background-attachment ( 背景圖片固定位置) </vt:lpstr>
      <vt:lpstr>background-size ( 背景圖片大小) </vt:lpstr>
      <vt:lpstr>練習3 CSS 背景設定</vt:lpstr>
      <vt:lpstr>練習 W3School練習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CSS基本語法</dc:title>
  <dc:creator>memi</dc:creator>
  <cp:keywords>AEL013500</cp:keywords>
  <cp:lastModifiedBy>jo</cp:lastModifiedBy>
  <cp:revision>1464</cp:revision>
  <dcterms:created xsi:type="dcterms:W3CDTF">2011-06-06T16:54:13Z</dcterms:created>
  <dcterms:modified xsi:type="dcterms:W3CDTF">2018-11-18T13:07:07Z</dcterms:modified>
</cp:coreProperties>
</file>